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414" r:id="rId3"/>
    <p:sldId id="271" r:id="rId4"/>
    <p:sldId id="350" r:id="rId5"/>
    <p:sldId id="397" r:id="rId6"/>
    <p:sldId id="354" r:id="rId7"/>
    <p:sldId id="398" r:id="rId8"/>
    <p:sldId id="380" r:id="rId9"/>
    <p:sldId id="363" r:id="rId10"/>
    <p:sldId id="365" r:id="rId11"/>
    <p:sldId id="377" r:id="rId12"/>
    <p:sldId id="381" r:id="rId13"/>
    <p:sldId id="383" r:id="rId14"/>
    <p:sldId id="376" r:id="rId15"/>
    <p:sldId id="369" r:id="rId16"/>
    <p:sldId id="384" r:id="rId17"/>
    <p:sldId id="390" r:id="rId18"/>
    <p:sldId id="399" r:id="rId19"/>
    <p:sldId id="400" r:id="rId20"/>
    <p:sldId id="401" r:id="rId21"/>
    <p:sldId id="402" r:id="rId22"/>
    <p:sldId id="407" r:id="rId23"/>
    <p:sldId id="405" r:id="rId24"/>
    <p:sldId id="408" r:id="rId25"/>
    <p:sldId id="393" r:id="rId26"/>
    <p:sldId id="352" r:id="rId27"/>
    <p:sldId id="415" r:id="rId28"/>
    <p:sldId id="418" r:id="rId29"/>
    <p:sldId id="420" r:id="rId30"/>
    <p:sldId id="421" r:id="rId31"/>
    <p:sldId id="422" r:id="rId32"/>
    <p:sldId id="423" r:id="rId33"/>
    <p:sldId id="426" r:id="rId34"/>
    <p:sldId id="424" r:id="rId35"/>
    <p:sldId id="427" r:id="rId36"/>
    <p:sldId id="416" r:id="rId37"/>
    <p:sldId id="361" r:id="rId38"/>
    <p:sldId id="425" r:id="rId39"/>
    <p:sldId id="417" r:id="rId40"/>
  </p:sldIdLst>
  <p:sldSz cx="12192000" cy="6858000"/>
  <p:notesSz cx="9931400" cy="67945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orient="horz" pos="981">
          <p15:clr>
            <a:srgbClr val="A4A3A4"/>
          </p15:clr>
        </p15:guide>
        <p15:guide id="4" orient="horz" pos="1298">
          <p15:clr>
            <a:srgbClr val="A4A3A4"/>
          </p15:clr>
        </p15:guide>
        <p15:guide id="5" orient="horz" pos="3793">
          <p15:clr>
            <a:srgbClr val="A4A3A4"/>
          </p15:clr>
        </p15:guide>
        <p15:guide id="6" orient="horz" pos="4020">
          <p15:clr>
            <a:srgbClr val="A4A3A4"/>
          </p15:clr>
        </p15:guide>
        <p15:guide id="7" orient="horz" pos="709">
          <p15:clr>
            <a:srgbClr val="A4A3A4"/>
          </p15:clr>
        </p15:guide>
        <p15:guide id="8" orient="horz" pos="3974">
          <p15:clr>
            <a:srgbClr val="A4A3A4"/>
          </p15:clr>
        </p15:guide>
        <p15:guide id="9" orient="horz" pos="799">
          <p15:clr>
            <a:srgbClr val="A4A3A4"/>
          </p15:clr>
        </p15:guide>
        <p15:guide id="10" orient="horz" pos="1706">
          <p15:clr>
            <a:srgbClr val="A4A3A4"/>
          </p15:clr>
        </p15:guide>
        <p15:guide id="11" orient="horz" pos="2024">
          <p15:clr>
            <a:srgbClr val="A4A3A4"/>
          </p15:clr>
        </p15:guide>
        <p15:guide id="12" orient="horz" pos="4319">
          <p15:clr>
            <a:srgbClr val="A4A3A4"/>
          </p15:clr>
        </p15:guide>
        <p15:guide id="13" pos="846">
          <p15:clr>
            <a:srgbClr val="A4A3A4"/>
          </p15:clr>
        </p15:guide>
        <p15:guide id="14" pos="70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2784" autoAdjust="0"/>
  </p:normalViewPr>
  <p:slideViewPr>
    <p:cSldViewPr showGuides="1">
      <p:cViewPr varScale="1">
        <p:scale>
          <a:sx n="79" d="100"/>
          <a:sy n="79" d="100"/>
        </p:scale>
        <p:origin x="835" y="43"/>
      </p:cViewPr>
      <p:guideLst>
        <p:guide orient="horz" pos="2183"/>
        <p:guide pos="3840"/>
        <p:guide orient="horz" pos="981"/>
        <p:guide orient="horz" pos="1298"/>
        <p:guide orient="horz" pos="3793"/>
        <p:guide orient="horz" pos="4020"/>
        <p:guide orient="horz" pos="709"/>
        <p:guide orient="horz" pos="3974"/>
        <p:guide orient="horz" pos="799"/>
        <p:guide orient="horz" pos="1706"/>
        <p:guide orient="horz" pos="2024"/>
        <p:guide orient="horz" pos="4319"/>
        <p:guide pos="846"/>
        <p:guide pos="7015"/>
      </p:guideLst>
    </p:cSldViewPr>
  </p:slideViewPr>
  <p:notesTextViewPr>
    <p:cViewPr>
      <p:scale>
        <a:sx n="1" d="1"/>
        <a:sy n="1" d="1"/>
      </p:scale>
      <p:origin x="0" y="0"/>
    </p:cViewPr>
  </p:notesTextViewPr>
  <p:sorterViewPr>
    <p:cViewPr>
      <p:scale>
        <a:sx n="100" d="100"/>
        <a:sy n="100" d="100"/>
      </p:scale>
      <p:origin x="0" y="-7020"/>
    </p:cViewPr>
  </p:sorterViewPr>
  <p:notesViewPr>
    <p:cSldViewPr showGuides="1">
      <p:cViewPr varScale="1">
        <p:scale>
          <a:sx n="110" d="100"/>
          <a:sy n="110" d="100"/>
        </p:scale>
        <p:origin x="151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4303607" cy="340906"/>
          </a:xfrm>
          <a:prstGeom prst="rect">
            <a:avLst/>
          </a:prstGeom>
        </p:spPr>
        <p:txBody>
          <a:bodyPr vert="horz" lIns="95246" tIns="47623" rIns="95246" bIns="47623" rtlCol="0"/>
          <a:lstStyle>
            <a:lvl1pPr algn="l">
              <a:defRPr sz="1200"/>
            </a:lvl1pPr>
          </a:lstStyle>
          <a:p>
            <a:endParaRPr lang="en-GB"/>
          </a:p>
        </p:txBody>
      </p:sp>
      <p:sp>
        <p:nvSpPr>
          <p:cNvPr id="3" name="Date Placeholder 2"/>
          <p:cNvSpPr>
            <a:spLocks noGrp="1"/>
          </p:cNvSpPr>
          <p:nvPr>
            <p:ph type="dt" sz="quarter" idx="1"/>
          </p:nvPr>
        </p:nvSpPr>
        <p:spPr>
          <a:xfrm>
            <a:off x="5625498" y="2"/>
            <a:ext cx="4303607" cy="340906"/>
          </a:xfrm>
          <a:prstGeom prst="rect">
            <a:avLst/>
          </a:prstGeom>
        </p:spPr>
        <p:txBody>
          <a:bodyPr vert="horz" lIns="95246" tIns="47623" rIns="95246" bIns="47623" rtlCol="0"/>
          <a:lstStyle>
            <a:lvl1pPr algn="r">
              <a:defRPr sz="1200"/>
            </a:lvl1pPr>
          </a:lstStyle>
          <a:p>
            <a:fld id="{56531113-5246-4547-8884-6CFC3FB44796}" type="datetimeFigureOut">
              <a:rPr lang="en-GB" smtClean="0"/>
              <a:t>24/11/2021</a:t>
            </a:fld>
            <a:endParaRPr lang="en-GB"/>
          </a:p>
        </p:txBody>
      </p:sp>
      <p:sp>
        <p:nvSpPr>
          <p:cNvPr id="4" name="Footer Placeholder 3"/>
          <p:cNvSpPr>
            <a:spLocks noGrp="1"/>
          </p:cNvSpPr>
          <p:nvPr>
            <p:ph type="ftr" sz="quarter" idx="2"/>
          </p:nvPr>
        </p:nvSpPr>
        <p:spPr>
          <a:xfrm>
            <a:off x="1" y="6453600"/>
            <a:ext cx="4303607" cy="340904"/>
          </a:xfrm>
          <a:prstGeom prst="rect">
            <a:avLst/>
          </a:prstGeom>
        </p:spPr>
        <p:txBody>
          <a:bodyPr vert="horz" lIns="95246" tIns="47623" rIns="95246" bIns="47623" rtlCol="0" anchor="b"/>
          <a:lstStyle>
            <a:lvl1pPr algn="l">
              <a:defRPr sz="1200"/>
            </a:lvl1pPr>
          </a:lstStyle>
          <a:p>
            <a:endParaRPr lang="en-GB"/>
          </a:p>
        </p:txBody>
      </p:sp>
      <p:sp>
        <p:nvSpPr>
          <p:cNvPr id="5" name="Slide Number Placeholder 4"/>
          <p:cNvSpPr>
            <a:spLocks noGrp="1"/>
          </p:cNvSpPr>
          <p:nvPr>
            <p:ph type="sldNum" sz="quarter" idx="3"/>
          </p:nvPr>
        </p:nvSpPr>
        <p:spPr>
          <a:xfrm>
            <a:off x="5625498" y="6453600"/>
            <a:ext cx="4303607" cy="340904"/>
          </a:xfrm>
          <a:prstGeom prst="rect">
            <a:avLst/>
          </a:prstGeom>
        </p:spPr>
        <p:txBody>
          <a:bodyPr vert="horz" lIns="95246" tIns="47623" rIns="95246" bIns="47623" rtlCol="0" anchor="b"/>
          <a:lstStyle>
            <a:lvl1pPr algn="r">
              <a:defRPr sz="1200"/>
            </a:lvl1pPr>
          </a:lstStyle>
          <a:p>
            <a:fld id="{4884625F-5B1E-4797-99AC-E77676D54F4F}" type="slidenum">
              <a:rPr lang="en-GB" smtClean="0"/>
              <a:t>‹#›</a:t>
            </a:fld>
            <a:endParaRPr lang="en-GB"/>
          </a:p>
        </p:txBody>
      </p:sp>
    </p:spTree>
    <p:extLst>
      <p:ext uri="{BB962C8B-B14F-4D97-AF65-F5344CB8AC3E}">
        <p14:creationId xmlns:p14="http://schemas.microsoft.com/office/powerpoint/2010/main" val="8339614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4303607" cy="340906"/>
          </a:xfrm>
          <a:prstGeom prst="rect">
            <a:avLst/>
          </a:prstGeom>
        </p:spPr>
        <p:txBody>
          <a:bodyPr vert="horz" lIns="95246" tIns="47623" rIns="95246" bIns="47623" rtlCol="0"/>
          <a:lstStyle>
            <a:lvl1pPr algn="l">
              <a:defRPr sz="1200"/>
            </a:lvl1pPr>
          </a:lstStyle>
          <a:p>
            <a:endParaRPr lang="en-GB"/>
          </a:p>
        </p:txBody>
      </p:sp>
      <p:sp>
        <p:nvSpPr>
          <p:cNvPr id="3" name="Date Placeholder 2"/>
          <p:cNvSpPr>
            <a:spLocks noGrp="1"/>
          </p:cNvSpPr>
          <p:nvPr>
            <p:ph type="dt" idx="1"/>
          </p:nvPr>
        </p:nvSpPr>
        <p:spPr>
          <a:xfrm>
            <a:off x="5625498" y="2"/>
            <a:ext cx="4303607" cy="340906"/>
          </a:xfrm>
          <a:prstGeom prst="rect">
            <a:avLst/>
          </a:prstGeom>
        </p:spPr>
        <p:txBody>
          <a:bodyPr vert="horz" lIns="95246" tIns="47623" rIns="95246" bIns="47623" rtlCol="0"/>
          <a:lstStyle>
            <a:lvl1pPr algn="r">
              <a:defRPr sz="1200"/>
            </a:lvl1pPr>
          </a:lstStyle>
          <a:p>
            <a:fld id="{274CE499-51AA-4318-9FB3-B94B1A9762D0}" type="datetimeFigureOut">
              <a:rPr lang="en-GB" smtClean="0"/>
              <a:t>24/11/2021</a:t>
            </a:fld>
            <a:endParaRPr lang="en-GB"/>
          </a:p>
        </p:txBody>
      </p:sp>
      <p:sp>
        <p:nvSpPr>
          <p:cNvPr id="4" name="Slide Image Placeholder 3"/>
          <p:cNvSpPr>
            <a:spLocks noGrp="1" noRot="1" noChangeAspect="1"/>
          </p:cNvSpPr>
          <p:nvPr>
            <p:ph type="sldImg" idx="2"/>
          </p:nvPr>
        </p:nvSpPr>
        <p:spPr>
          <a:xfrm>
            <a:off x="2927350" y="849313"/>
            <a:ext cx="4076700" cy="2292350"/>
          </a:xfrm>
          <a:prstGeom prst="rect">
            <a:avLst/>
          </a:prstGeom>
          <a:noFill/>
          <a:ln w="12700">
            <a:solidFill>
              <a:prstClr val="black"/>
            </a:solidFill>
          </a:ln>
        </p:spPr>
        <p:txBody>
          <a:bodyPr vert="horz" lIns="95246" tIns="47623" rIns="95246" bIns="47623" rtlCol="0" anchor="ctr"/>
          <a:lstStyle/>
          <a:p>
            <a:endParaRPr lang="en-GB"/>
          </a:p>
        </p:txBody>
      </p:sp>
      <p:sp>
        <p:nvSpPr>
          <p:cNvPr id="5" name="Notes Placeholder 4"/>
          <p:cNvSpPr>
            <a:spLocks noGrp="1"/>
          </p:cNvSpPr>
          <p:nvPr>
            <p:ph type="body" sz="quarter" idx="3"/>
          </p:nvPr>
        </p:nvSpPr>
        <p:spPr>
          <a:xfrm>
            <a:off x="993146" y="3269856"/>
            <a:ext cx="7945119" cy="2675335"/>
          </a:xfrm>
          <a:prstGeom prst="rect">
            <a:avLst/>
          </a:prstGeom>
        </p:spPr>
        <p:txBody>
          <a:bodyPr vert="horz" lIns="95246" tIns="47623" rIns="95246" bIns="476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1" y="6453600"/>
            <a:ext cx="4303607" cy="340904"/>
          </a:xfrm>
          <a:prstGeom prst="rect">
            <a:avLst/>
          </a:prstGeom>
        </p:spPr>
        <p:txBody>
          <a:bodyPr vert="horz" lIns="95246" tIns="47623" rIns="95246" bIns="47623" rtlCol="0" anchor="b"/>
          <a:lstStyle>
            <a:lvl1pPr algn="l">
              <a:defRPr sz="1200"/>
            </a:lvl1pPr>
          </a:lstStyle>
          <a:p>
            <a:endParaRPr lang="en-GB"/>
          </a:p>
        </p:txBody>
      </p:sp>
      <p:sp>
        <p:nvSpPr>
          <p:cNvPr id="7" name="Slide Number Placeholder 6"/>
          <p:cNvSpPr>
            <a:spLocks noGrp="1"/>
          </p:cNvSpPr>
          <p:nvPr>
            <p:ph type="sldNum" sz="quarter" idx="5"/>
          </p:nvPr>
        </p:nvSpPr>
        <p:spPr>
          <a:xfrm>
            <a:off x="5625498" y="6453600"/>
            <a:ext cx="4303607" cy="340904"/>
          </a:xfrm>
          <a:prstGeom prst="rect">
            <a:avLst/>
          </a:prstGeom>
        </p:spPr>
        <p:txBody>
          <a:bodyPr vert="horz" lIns="95246" tIns="47623" rIns="95246" bIns="47623" rtlCol="0" anchor="b"/>
          <a:lstStyle>
            <a:lvl1pPr algn="r">
              <a:defRPr sz="1200"/>
            </a:lvl1pPr>
          </a:lstStyle>
          <a:p>
            <a:fld id="{BCA8CF7E-14DA-4113-9F7D-E7282349A6FA}" type="slidenum">
              <a:rPr lang="en-GB" smtClean="0"/>
              <a:t>‹#›</a:t>
            </a:fld>
            <a:endParaRPr lang="en-GB"/>
          </a:p>
        </p:txBody>
      </p:sp>
    </p:spTree>
    <p:extLst>
      <p:ext uri="{BB962C8B-B14F-4D97-AF65-F5344CB8AC3E}">
        <p14:creationId xmlns:p14="http://schemas.microsoft.com/office/powerpoint/2010/main" val="3161669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1</a:t>
            </a:fld>
            <a:endParaRPr lang="en-GB"/>
          </a:p>
        </p:txBody>
      </p:sp>
    </p:spTree>
    <p:extLst>
      <p:ext uri="{BB962C8B-B14F-4D97-AF65-F5344CB8AC3E}">
        <p14:creationId xmlns:p14="http://schemas.microsoft.com/office/powerpoint/2010/main" val="346146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14</a:t>
            </a:fld>
            <a:endParaRPr lang="en-GB"/>
          </a:p>
        </p:txBody>
      </p:sp>
    </p:spTree>
    <p:extLst>
      <p:ext uri="{BB962C8B-B14F-4D97-AF65-F5344CB8AC3E}">
        <p14:creationId xmlns:p14="http://schemas.microsoft.com/office/powerpoint/2010/main" val="249754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15</a:t>
            </a:fld>
            <a:endParaRPr lang="en-GB"/>
          </a:p>
        </p:txBody>
      </p:sp>
    </p:spTree>
    <p:extLst>
      <p:ext uri="{BB962C8B-B14F-4D97-AF65-F5344CB8AC3E}">
        <p14:creationId xmlns:p14="http://schemas.microsoft.com/office/powerpoint/2010/main" val="1592409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16</a:t>
            </a:fld>
            <a:endParaRPr lang="en-GB"/>
          </a:p>
        </p:txBody>
      </p:sp>
    </p:spTree>
    <p:extLst>
      <p:ext uri="{BB962C8B-B14F-4D97-AF65-F5344CB8AC3E}">
        <p14:creationId xmlns:p14="http://schemas.microsoft.com/office/powerpoint/2010/main" val="884250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17</a:t>
            </a:fld>
            <a:endParaRPr lang="en-GB"/>
          </a:p>
        </p:txBody>
      </p:sp>
    </p:spTree>
    <p:extLst>
      <p:ext uri="{BB962C8B-B14F-4D97-AF65-F5344CB8AC3E}">
        <p14:creationId xmlns:p14="http://schemas.microsoft.com/office/powerpoint/2010/main" val="343759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Wenn</a:t>
            </a:r>
            <a:r>
              <a:rPr lang="en-US" dirty="0" smtClean="0"/>
              <a:t> </a:t>
            </a:r>
            <a:r>
              <a:rPr lang="en-US" dirty="0" err="1" smtClean="0"/>
              <a:t>Studenten</a:t>
            </a:r>
            <a:r>
              <a:rPr lang="en-US" dirty="0" smtClean="0"/>
              <a:t> </a:t>
            </a:r>
            <a:r>
              <a:rPr lang="en-US" dirty="0" err="1" smtClean="0"/>
              <a:t>mit</a:t>
            </a:r>
            <a:r>
              <a:rPr lang="en-US" dirty="0" smtClean="0"/>
              <a:t> </a:t>
            </a:r>
            <a:r>
              <a:rPr lang="en-US" dirty="0" err="1" smtClean="0"/>
              <a:t>Hilfe</a:t>
            </a:r>
            <a:r>
              <a:rPr lang="en-US" dirty="0" smtClean="0"/>
              <a:t> </a:t>
            </a:r>
            <a:r>
              <a:rPr lang="en-US" dirty="0" err="1" smtClean="0"/>
              <a:t>digitaler</a:t>
            </a:r>
            <a:r>
              <a:rPr lang="en-US" baseline="0" dirty="0" smtClean="0"/>
              <a:t> </a:t>
            </a:r>
            <a:r>
              <a:rPr lang="en-US" baseline="0" dirty="0" err="1" smtClean="0"/>
              <a:t>Werkzeuge</a:t>
            </a:r>
            <a:r>
              <a:rPr lang="en-US" baseline="0" dirty="0" smtClean="0"/>
              <a:t> das </a:t>
            </a:r>
            <a:r>
              <a:rPr lang="en-US" baseline="0" dirty="0" err="1" smtClean="0"/>
              <a:t>hinbekommen</a:t>
            </a:r>
            <a:r>
              <a:rPr lang="en-US" baseline="0" dirty="0" smtClean="0"/>
              <a:t>, </a:t>
            </a:r>
            <a:r>
              <a:rPr lang="en-US" baseline="0" dirty="0" err="1" smtClean="0"/>
              <a:t>zeigt</a:t>
            </a:r>
            <a:r>
              <a:rPr lang="en-US" baseline="0" dirty="0" smtClean="0"/>
              <a:t> </a:t>
            </a:r>
            <a:r>
              <a:rPr lang="en-US" baseline="0" dirty="0" err="1" smtClean="0"/>
              <a:t>es</a:t>
            </a:r>
            <a:r>
              <a:rPr lang="en-US" baseline="0" dirty="0" smtClean="0"/>
              <a:t> </a:t>
            </a:r>
            <a:r>
              <a:rPr lang="en-US" baseline="0" dirty="0" err="1" smtClean="0"/>
              <a:t>doch</a:t>
            </a:r>
            <a:r>
              <a:rPr lang="en-US" baseline="0" dirty="0" smtClean="0"/>
              <a:t> was in der </a:t>
            </a:r>
            <a:r>
              <a:rPr lang="en-US" baseline="0" dirty="0" err="1" smtClean="0"/>
              <a:t>Industrie</a:t>
            </a:r>
            <a:r>
              <a:rPr lang="en-US" baseline="0" dirty="0" smtClean="0"/>
              <a:t> </a:t>
            </a:r>
            <a:r>
              <a:rPr lang="en-US" baseline="0" dirty="0" err="1" smtClean="0"/>
              <a:t>möglich</a:t>
            </a:r>
            <a:r>
              <a:rPr lang="en-US" baseline="0" dirty="0" smtClean="0"/>
              <a:t> sein </a:t>
            </a:r>
            <a:r>
              <a:rPr lang="en-US" baseline="0" dirty="0" err="1" smtClean="0"/>
              <a:t>sollte</a:t>
            </a:r>
            <a:r>
              <a:rPr lang="en-US" baseline="0" dirty="0" smtClean="0"/>
              <a:t>. </a:t>
            </a:r>
          </a:p>
          <a:p>
            <a:endParaRPr lang="en-GB" dirty="0"/>
          </a:p>
        </p:txBody>
      </p:sp>
      <p:sp>
        <p:nvSpPr>
          <p:cNvPr id="4" name="Slide Number Placeholder 3"/>
          <p:cNvSpPr>
            <a:spLocks noGrp="1"/>
          </p:cNvSpPr>
          <p:nvPr>
            <p:ph type="sldNum" sz="quarter" idx="10"/>
          </p:nvPr>
        </p:nvSpPr>
        <p:spPr/>
        <p:txBody>
          <a:bodyPr/>
          <a:lstStyle/>
          <a:p>
            <a:fld id="{BCA8CF7E-14DA-4113-9F7D-E7282349A6FA}" type="slidenum">
              <a:rPr lang="en-GB" smtClean="0"/>
              <a:t>24</a:t>
            </a:fld>
            <a:endParaRPr lang="en-GB"/>
          </a:p>
        </p:txBody>
      </p:sp>
    </p:spTree>
    <p:extLst>
      <p:ext uri="{BB962C8B-B14F-4D97-AF65-F5344CB8AC3E}">
        <p14:creationId xmlns:p14="http://schemas.microsoft.com/office/powerpoint/2010/main" val="3385126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A8CF7E-14DA-4113-9F7D-E7282349A6FA}" type="slidenum">
              <a:rPr lang="en-GB" smtClean="0"/>
              <a:t>25</a:t>
            </a:fld>
            <a:endParaRPr lang="en-GB"/>
          </a:p>
        </p:txBody>
      </p:sp>
    </p:spTree>
    <p:extLst>
      <p:ext uri="{BB962C8B-B14F-4D97-AF65-F5344CB8AC3E}">
        <p14:creationId xmlns:p14="http://schemas.microsoft.com/office/powerpoint/2010/main" val="3284557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26</a:t>
            </a:fld>
            <a:endParaRPr lang="en-GB"/>
          </a:p>
        </p:txBody>
      </p:sp>
    </p:spTree>
    <p:extLst>
      <p:ext uri="{BB962C8B-B14F-4D97-AF65-F5344CB8AC3E}">
        <p14:creationId xmlns:p14="http://schemas.microsoft.com/office/powerpoint/2010/main" val="3533968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A6065D9-45C2-40A4-B874-A2CB924E92D5}" type="slidenum">
              <a:rPr lang="de-CH" smtClean="0"/>
              <a:t>29</a:t>
            </a:fld>
            <a:endParaRPr lang="de-CH"/>
          </a:p>
        </p:txBody>
      </p:sp>
    </p:spTree>
    <p:extLst>
      <p:ext uri="{BB962C8B-B14F-4D97-AF65-F5344CB8AC3E}">
        <p14:creationId xmlns:p14="http://schemas.microsoft.com/office/powerpoint/2010/main" val="2651416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BCA8CF7E-14DA-4113-9F7D-E7282349A6FA}" type="slidenum">
              <a:rPr lang="en-GB" smtClean="0"/>
              <a:t>33</a:t>
            </a:fld>
            <a:endParaRPr lang="en-GB"/>
          </a:p>
        </p:txBody>
      </p:sp>
    </p:spTree>
    <p:extLst>
      <p:ext uri="{BB962C8B-B14F-4D97-AF65-F5344CB8AC3E}">
        <p14:creationId xmlns:p14="http://schemas.microsoft.com/office/powerpoint/2010/main" val="53332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Scalebale</a:t>
            </a:r>
            <a:r>
              <a:rPr lang="en-GB" baseline="0" dirty="0" smtClean="0"/>
              <a:t> technologies!</a:t>
            </a:r>
            <a:endParaRPr lang="en-GB" dirty="0"/>
          </a:p>
        </p:txBody>
      </p:sp>
      <p:sp>
        <p:nvSpPr>
          <p:cNvPr id="4" name="Slide Number Placeholder 3"/>
          <p:cNvSpPr>
            <a:spLocks noGrp="1"/>
          </p:cNvSpPr>
          <p:nvPr>
            <p:ph type="sldNum" sz="quarter" idx="10"/>
          </p:nvPr>
        </p:nvSpPr>
        <p:spPr/>
        <p:txBody>
          <a:bodyPr/>
          <a:lstStyle/>
          <a:p>
            <a:fld id="{BCA8CF7E-14DA-4113-9F7D-E7282349A6FA}" type="slidenum">
              <a:rPr lang="en-GB" smtClean="0"/>
              <a:t>37</a:t>
            </a:fld>
            <a:endParaRPr lang="en-GB"/>
          </a:p>
        </p:txBody>
      </p:sp>
    </p:spTree>
    <p:extLst>
      <p:ext uri="{BB962C8B-B14F-4D97-AF65-F5344CB8AC3E}">
        <p14:creationId xmlns:p14="http://schemas.microsoft.com/office/powerpoint/2010/main" val="3069401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3</a:t>
            </a:fld>
            <a:endParaRPr lang="en-GB"/>
          </a:p>
        </p:txBody>
      </p:sp>
    </p:spTree>
    <p:extLst>
      <p:ext uri="{BB962C8B-B14F-4D97-AF65-F5344CB8AC3E}">
        <p14:creationId xmlns:p14="http://schemas.microsoft.com/office/powerpoint/2010/main" val="737397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2022 Pavilion is intended as a demonstration of the possibilities in innovative, sustainable, reinforced concrete construction that can be achieved using the Eggshell technology. It will consist out of multiple prefabricated building components (columns, beams, slabs, etc.). The building components wil</a:t>
            </a:r>
            <a:r>
              <a:rPr lang="en-US" sz="1200" kern="1200" dirty="0" smtClean="0">
                <a:solidFill>
                  <a:schemeClr val="tx1"/>
                </a:solidFill>
                <a:latin typeface="+mn-lt"/>
                <a:ea typeface="+mn-ea"/>
                <a:cs typeface="+mn-cs"/>
              </a:rPr>
              <a:t>l be prefabricated in our Robotic Fabrication Laboratory at ETH Zurich and shipped to site.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The assignment for the MAS Students will be to produce a design that showcases the unique possibilities offered by the Eggshell process. Several companies have already agreed to act as a sponsor for materials. Currently, we are looking for a suitable site to develop the pavilion. </a:t>
            </a:r>
          </a:p>
          <a:p>
            <a:endParaRPr lang="de-CH" dirty="0"/>
          </a:p>
        </p:txBody>
      </p:sp>
      <p:sp>
        <p:nvSpPr>
          <p:cNvPr id="4" name="Slide Number Placeholder 3"/>
          <p:cNvSpPr>
            <a:spLocks noGrp="1"/>
          </p:cNvSpPr>
          <p:nvPr>
            <p:ph type="sldNum" sz="quarter" idx="10"/>
          </p:nvPr>
        </p:nvSpPr>
        <p:spPr/>
        <p:txBody>
          <a:bodyPr/>
          <a:lstStyle/>
          <a:p>
            <a:fld id="{BCA8CF7E-14DA-4113-9F7D-E7282349A6FA}" type="slidenum">
              <a:rPr lang="en-GB" smtClean="0"/>
              <a:t>39</a:t>
            </a:fld>
            <a:endParaRPr lang="en-GB"/>
          </a:p>
        </p:txBody>
      </p:sp>
    </p:spTree>
    <p:extLst>
      <p:ext uri="{BB962C8B-B14F-4D97-AF65-F5344CB8AC3E}">
        <p14:creationId xmlns:p14="http://schemas.microsoft.com/office/powerpoint/2010/main" val="2055748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4</a:t>
            </a:fld>
            <a:endParaRPr lang="en-GB"/>
          </a:p>
        </p:txBody>
      </p:sp>
    </p:spTree>
    <p:extLst>
      <p:ext uri="{BB962C8B-B14F-4D97-AF65-F5344CB8AC3E}">
        <p14:creationId xmlns:p14="http://schemas.microsoft.com/office/powerpoint/2010/main" val="3831011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8</a:t>
            </a:fld>
            <a:endParaRPr lang="en-GB"/>
          </a:p>
        </p:txBody>
      </p:sp>
    </p:spTree>
    <p:extLst>
      <p:ext uri="{BB962C8B-B14F-4D97-AF65-F5344CB8AC3E}">
        <p14:creationId xmlns:p14="http://schemas.microsoft.com/office/powerpoint/2010/main" val="1521204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9</a:t>
            </a:fld>
            <a:endParaRPr lang="en-GB"/>
          </a:p>
        </p:txBody>
      </p:sp>
    </p:spTree>
    <p:extLst>
      <p:ext uri="{BB962C8B-B14F-4D97-AF65-F5344CB8AC3E}">
        <p14:creationId xmlns:p14="http://schemas.microsoft.com/office/powerpoint/2010/main" val="148489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10</a:t>
            </a:fld>
            <a:endParaRPr lang="en-GB"/>
          </a:p>
        </p:txBody>
      </p:sp>
    </p:spTree>
    <p:extLst>
      <p:ext uri="{BB962C8B-B14F-4D97-AF65-F5344CB8AC3E}">
        <p14:creationId xmlns:p14="http://schemas.microsoft.com/office/powerpoint/2010/main" val="3074825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11</a:t>
            </a:fld>
            <a:endParaRPr lang="en-GB"/>
          </a:p>
        </p:txBody>
      </p:sp>
    </p:spTree>
    <p:extLst>
      <p:ext uri="{BB962C8B-B14F-4D97-AF65-F5344CB8AC3E}">
        <p14:creationId xmlns:p14="http://schemas.microsoft.com/office/powerpoint/2010/main" val="366510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12</a:t>
            </a:fld>
            <a:endParaRPr lang="en-GB"/>
          </a:p>
        </p:txBody>
      </p:sp>
    </p:spTree>
    <p:extLst>
      <p:ext uri="{BB962C8B-B14F-4D97-AF65-F5344CB8AC3E}">
        <p14:creationId xmlns:p14="http://schemas.microsoft.com/office/powerpoint/2010/main" val="316821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CA8CF7E-14DA-4113-9F7D-E7282349A6FA}" type="slidenum">
              <a:rPr lang="en-GB" smtClean="0"/>
              <a:t>13</a:t>
            </a:fld>
            <a:endParaRPr lang="en-GB"/>
          </a:p>
        </p:txBody>
      </p:sp>
    </p:spTree>
    <p:extLst>
      <p:ext uri="{BB962C8B-B14F-4D97-AF65-F5344CB8AC3E}">
        <p14:creationId xmlns:p14="http://schemas.microsoft.com/office/powerpoint/2010/main" val="16828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9536" y="1844824"/>
            <a:ext cx="3384377" cy="1965302"/>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00999" y="5257226"/>
            <a:ext cx="3096325" cy="501966"/>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28048" y="1844824"/>
            <a:ext cx="3744416" cy="1716828"/>
          </a:xfrm>
          <a:prstGeom prst="rect">
            <a:avLst/>
          </a:prstGeom>
        </p:spPr>
      </p:pic>
    </p:spTree>
    <p:extLst>
      <p:ext uri="{BB962C8B-B14F-4D97-AF65-F5344CB8AC3E}">
        <p14:creationId xmlns:p14="http://schemas.microsoft.com/office/powerpoint/2010/main" val="25793310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bg>
      <p:bgRef idx="1001">
        <a:schemeClr val="bg1"/>
      </p:bgRef>
    </p:bg>
    <p:spTree>
      <p:nvGrpSpPr>
        <p:cNvPr id="1" name=""/>
        <p:cNvGrpSpPr/>
        <p:nvPr/>
      </p:nvGrpSpPr>
      <p:grpSpPr>
        <a:xfrm>
          <a:off x="0" y="0"/>
          <a:ext cx="0" cy="0"/>
          <a:chOff x="0" y="0"/>
          <a:chExt cx="0" cy="0"/>
        </a:xfrm>
      </p:grpSpPr>
      <p:pic>
        <p:nvPicPr>
          <p:cNvPr id="6"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10629" y="6371999"/>
            <a:ext cx="876961" cy="14217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6000" y="6357600"/>
            <a:ext cx="786384" cy="359664"/>
          </a:xfrm>
          <a:prstGeom prst="rect">
            <a:avLst/>
          </a:prstGeom>
        </p:spPr>
      </p:pic>
    </p:spTree>
    <p:extLst>
      <p:ext uri="{BB962C8B-B14F-4D97-AF65-F5344CB8AC3E}">
        <p14:creationId xmlns:p14="http://schemas.microsoft.com/office/powerpoint/2010/main" val="21618302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Normal title slide">
    <p:bg>
      <p:bgPr>
        <a:solidFill>
          <a:schemeClr val="tx2"/>
        </a:solidFill>
        <a:effectLst/>
      </p:bgPr>
    </p:b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22499" y="404814"/>
            <a:ext cx="11136524" cy="720725"/>
          </a:xfrm>
        </p:spPr>
        <p:txBody>
          <a:bodyPr/>
          <a:lstStyle>
            <a:lvl1pPr>
              <a:defRPr baseline="0">
                <a:solidFill>
                  <a:schemeClr val="bg2"/>
                </a:solidFill>
              </a:defRPr>
            </a:lvl1pPr>
          </a:lstStyle>
          <a:p>
            <a:r>
              <a:rPr lang="en-GB" dirty="0"/>
              <a:t>Title (Title in 26pt)</a:t>
            </a:r>
          </a:p>
        </p:txBody>
      </p:sp>
      <p:grpSp>
        <p:nvGrpSpPr>
          <p:cNvPr id="46" name="Gruppieren 32"/>
          <p:cNvGrpSpPr/>
          <p:nvPr userDrawn="1"/>
        </p:nvGrpSpPr>
        <p:grpSpPr>
          <a:xfrm>
            <a:off x="3732560" y="7067551"/>
            <a:ext cx="4725608" cy="224972"/>
            <a:chOff x="2400736" y="7067551"/>
            <a:chExt cx="3544206" cy="224972"/>
          </a:xfrm>
        </p:grpSpPr>
        <p:sp>
          <p:nvSpPr>
            <p:cNvPr id="47" name="Rechteck 46"/>
            <p:cNvSpPr>
              <a:spLocks/>
            </p:cNvSpPr>
            <p:nvPr userDrawn="1"/>
          </p:nvSpPr>
          <p:spPr>
            <a:xfrm rot="16200000">
              <a:off x="3338428" y="7066637"/>
              <a:ext cx="224972" cy="226800"/>
            </a:xfrm>
            <a:prstGeom prst="rect">
              <a:avLst/>
            </a:prstGeom>
            <a:solidFill>
              <a:srgbClr val="492582"/>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9" name="Rechteck 58"/>
            <p:cNvSpPr>
              <a:spLocks/>
            </p:cNvSpPr>
            <p:nvPr userDrawn="1"/>
          </p:nvSpPr>
          <p:spPr>
            <a:xfrm rot="16200000">
              <a:off x="3678791" y="7066637"/>
              <a:ext cx="224972" cy="226800"/>
            </a:xfrm>
            <a:prstGeom prst="rect">
              <a:avLst/>
            </a:prstGeom>
            <a:solidFill>
              <a:srgbClr val="009036"/>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0" name="Rechteck 59"/>
            <p:cNvSpPr>
              <a:spLocks/>
            </p:cNvSpPr>
            <p:nvPr userDrawn="1"/>
          </p:nvSpPr>
          <p:spPr>
            <a:xfrm rot="16200000">
              <a:off x="4359517" y="7066637"/>
              <a:ext cx="224972" cy="226800"/>
            </a:xfrm>
            <a:prstGeom prst="rect">
              <a:avLst/>
            </a:prstGeom>
            <a:solidFill>
              <a:srgbClr val="F0860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1" name="Rechteck 60"/>
            <p:cNvSpPr>
              <a:spLocks/>
            </p:cNvSpPr>
            <p:nvPr userDrawn="1"/>
          </p:nvSpPr>
          <p:spPr>
            <a:xfrm rot="16200000">
              <a:off x="4019154" y="7066637"/>
              <a:ext cx="224972" cy="226800"/>
            </a:xfrm>
            <a:prstGeom prst="rect">
              <a:avLst/>
            </a:prstGeom>
            <a:solidFill>
              <a:srgbClr val="E2001A"/>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2" name="Rechteck 61"/>
            <p:cNvSpPr>
              <a:spLocks/>
            </p:cNvSpPr>
            <p:nvPr userDrawn="1"/>
          </p:nvSpPr>
          <p:spPr>
            <a:xfrm rot="16200000">
              <a:off x="4699881" y="7066637"/>
              <a:ext cx="224972" cy="226800"/>
            </a:xfrm>
            <a:prstGeom prst="rect">
              <a:avLst/>
            </a:prstGeom>
            <a:solidFill>
              <a:srgbClr val="BA007C"/>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3" name="Rechteck 62"/>
            <p:cNvSpPr>
              <a:spLocks/>
            </p:cNvSpPr>
            <p:nvPr userDrawn="1"/>
          </p:nvSpPr>
          <p:spPr>
            <a:xfrm rot="16200000">
              <a:off x="5040244" y="7066637"/>
              <a:ext cx="224972" cy="226800"/>
            </a:xfrm>
            <a:prstGeom prst="rect">
              <a:avLst/>
            </a:prstGeom>
            <a:solidFill>
              <a:srgbClr val="009EE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4" name="Rechteck 63"/>
            <p:cNvSpPr>
              <a:spLocks/>
            </p:cNvSpPr>
            <p:nvPr userDrawn="1"/>
          </p:nvSpPr>
          <p:spPr>
            <a:xfrm rot="16200000">
              <a:off x="5380607" y="7066637"/>
              <a:ext cx="224972" cy="226800"/>
            </a:xfrm>
            <a:prstGeom prst="rect">
              <a:avLst/>
            </a:prstGeom>
            <a:solidFill>
              <a:srgbClr val="172983"/>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5" name="Rechteck 64"/>
            <p:cNvSpPr>
              <a:spLocks/>
            </p:cNvSpPr>
            <p:nvPr userDrawn="1"/>
          </p:nvSpPr>
          <p:spPr>
            <a:xfrm rot="16200000">
              <a:off x="2401650" y="7066637"/>
              <a:ext cx="224972" cy="226800"/>
            </a:xfrm>
            <a:prstGeom prst="rect">
              <a:avLst/>
            </a:prstGeom>
            <a:solidFill>
              <a:schemeClr val="bg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6" name="Rechteck 65"/>
            <p:cNvSpPr>
              <a:spLocks/>
            </p:cNvSpPr>
            <p:nvPr userDrawn="1"/>
          </p:nvSpPr>
          <p:spPr>
            <a:xfrm rot="16200000">
              <a:off x="2742013" y="7066637"/>
              <a:ext cx="224972" cy="226800"/>
            </a:xfrm>
            <a:prstGeom prst="rect">
              <a:avLst/>
            </a:prstGeom>
            <a:solidFill>
              <a:schemeClr val="tx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solidFill>
                  <a:schemeClr val="tx1"/>
                </a:solidFill>
                <a:latin typeface="Univers 55"/>
              </a:endParaRPr>
            </a:p>
          </p:txBody>
        </p:sp>
        <p:sp>
          <p:nvSpPr>
            <p:cNvPr id="67" name="Rechteck 66"/>
            <p:cNvSpPr>
              <a:spLocks/>
            </p:cNvSpPr>
            <p:nvPr userDrawn="1"/>
          </p:nvSpPr>
          <p:spPr>
            <a:xfrm rot="16200000">
              <a:off x="5719056" y="7066637"/>
              <a:ext cx="224972" cy="226800"/>
            </a:xfrm>
            <a:prstGeom prst="rect">
              <a:avLst/>
            </a:prstGeom>
            <a:solidFill>
              <a:srgbClr val="6D0E0F"/>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grpSp>
      <p:sp>
        <p:nvSpPr>
          <p:cNvPr id="34" name="Rectangle 5"/>
          <p:cNvSpPr>
            <a:spLocks noGrp="1" noChangeArrowheads="1"/>
          </p:cNvSpPr>
          <p:nvPr>
            <p:ph type="ftr" sz="quarter" idx="3"/>
          </p:nvPr>
        </p:nvSpPr>
        <p:spPr bwMode="auto">
          <a:xfrm>
            <a:off x="528500" y="6237288"/>
            <a:ext cx="7846581" cy="476250"/>
          </a:xfrm>
          <a:prstGeom prst="rect">
            <a:avLst/>
          </a:prstGeom>
          <a:noFill/>
          <a:ln w="9525">
            <a:noFill/>
            <a:miter lim="800000"/>
            <a:headEnd/>
            <a:tailEnd/>
          </a:ln>
          <a:effectLst/>
        </p:spPr>
        <p:txBody>
          <a:bodyPr vert="horz" wrap="square" lIns="0" tIns="0" rIns="0" bIns="36000" numCol="1" anchor="b" anchorCtr="0" compatLnSpc="1">
            <a:prstTxWarp prst="textNoShape">
              <a:avLst/>
            </a:prstTxWarp>
          </a:bodyPr>
          <a:lstStyle>
            <a:lvl1pPr>
              <a:lnSpc>
                <a:spcPts val="1200"/>
              </a:lnSpc>
              <a:defRPr sz="1000" b="1">
                <a:solidFill>
                  <a:schemeClr val="bg2"/>
                </a:solidFill>
                <a:latin typeface="Arial" pitchFamily="34" charset="0"/>
              </a:defRPr>
            </a:lvl1pPr>
          </a:lstStyle>
          <a:p>
            <a:pPr>
              <a:defRPr/>
            </a:pPr>
            <a:r>
              <a:rPr lang="en-GB" dirty="0" err="1"/>
              <a:t>Gramazio</a:t>
            </a:r>
            <a:r>
              <a:rPr lang="en-GB" dirty="0"/>
              <a:t> Kohler Research</a:t>
            </a:r>
            <a:endParaRPr lang="en-GB" b="0" dirty="0"/>
          </a:p>
          <a:p>
            <a:pPr>
              <a:defRPr/>
            </a:pPr>
            <a:r>
              <a:rPr lang="en-GB" dirty="0"/>
              <a:t>ETH Zurich</a:t>
            </a:r>
            <a:endParaRPr lang="en-GB" b="0" dirty="0"/>
          </a:p>
          <a:p>
            <a:pPr>
              <a:defRPr/>
            </a:pPr>
            <a:endParaRPr lang="en-GB" b="0" dirty="0"/>
          </a:p>
        </p:txBody>
      </p:sp>
      <p:sp>
        <p:nvSpPr>
          <p:cNvPr id="30" name="Textplatzhalter 9"/>
          <p:cNvSpPr>
            <a:spLocks noGrp="1"/>
          </p:cNvSpPr>
          <p:nvPr>
            <p:ph type="body" sz="quarter" idx="12" hasCustomPrompt="1"/>
          </p:nvPr>
        </p:nvSpPr>
        <p:spPr>
          <a:xfrm>
            <a:off x="528500" y="1482358"/>
            <a:ext cx="11130101" cy="4538932"/>
          </a:xfrm>
        </p:spPr>
        <p:txBody>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defRPr>
            </a:lvl1pPr>
          </a:lstStyle>
          <a:p>
            <a:pPr lvl="0"/>
            <a:r>
              <a:rPr lang="en-GB" dirty="0"/>
              <a:t>Speaker (Text in 16pt, Standard)</a:t>
            </a:r>
          </a:p>
          <a:p>
            <a:pPr marL="0" marR="0" lvl="0" indent="0" algn="l" defTabSz="914126" rtl="0" eaLnBrk="1" fontAlgn="base" latinLnBrk="0" hangingPunct="1">
              <a:lnSpc>
                <a:spcPct val="100000"/>
              </a:lnSpc>
              <a:spcBef>
                <a:spcPts val="528"/>
              </a:spcBef>
              <a:spcAft>
                <a:spcPct val="0"/>
              </a:spcAft>
              <a:buClrTx/>
              <a:buSzTx/>
              <a:buFont typeface="Arial" pitchFamily="34" charset="0"/>
              <a:buNone/>
              <a:tabLst/>
              <a:defRPr/>
            </a:pPr>
            <a:r>
              <a:rPr lang="en-GB" dirty="0"/>
              <a:t>Place / Date (Text in 16pt, Standard)</a:t>
            </a:r>
          </a:p>
          <a:p>
            <a:pPr lvl="0"/>
            <a:endParaRPr lang="en-GB" dirty="0"/>
          </a:p>
        </p:txBody>
      </p:sp>
      <p:grpSp>
        <p:nvGrpSpPr>
          <p:cNvPr id="31" name="Gruppieren 30"/>
          <p:cNvGrpSpPr/>
          <p:nvPr userDrawn="1"/>
        </p:nvGrpSpPr>
        <p:grpSpPr>
          <a:xfrm>
            <a:off x="-503567" y="-385093"/>
            <a:ext cx="12162590" cy="7098631"/>
            <a:chOff x="-376644" y="-387428"/>
            <a:chExt cx="9121942" cy="7098631"/>
          </a:xfrm>
        </p:grpSpPr>
        <p:cxnSp>
          <p:nvCxnSpPr>
            <p:cNvPr id="32" name="Gerade Verbindung 31"/>
            <p:cNvCxnSpPr/>
            <p:nvPr/>
          </p:nvCxnSpPr>
          <p:spPr>
            <a:xfrm rot="5400000">
              <a:off x="260990" y="-256540"/>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Gerade Verbindung 32"/>
            <p:cNvCxnSpPr/>
            <p:nvPr/>
          </p:nvCxnSpPr>
          <p:spPr>
            <a:xfrm rot="5400000">
              <a:off x="8613383" y="-256544"/>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Gerade Verbindung 35"/>
            <p:cNvCxnSpPr/>
            <p:nvPr userDrawn="1"/>
          </p:nvCxnSpPr>
          <p:spPr>
            <a:xfrm>
              <a:off x="-376644" y="1757835"/>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Gerade Verbindung 36"/>
            <p:cNvCxnSpPr/>
            <p:nvPr userDrawn="1"/>
          </p:nvCxnSpPr>
          <p:spPr>
            <a:xfrm>
              <a:off x="-367064" y="1108182"/>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Gerade Verbindung 37"/>
            <p:cNvCxnSpPr/>
            <p:nvPr userDrawn="1"/>
          </p:nvCxnSpPr>
          <p:spPr>
            <a:xfrm>
              <a:off x="-354205" y="6019875"/>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9" name="Gerade Verbindung 38"/>
            <p:cNvCxnSpPr/>
            <p:nvPr userDrawn="1"/>
          </p:nvCxnSpPr>
          <p:spPr>
            <a:xfrm>
              <a:off x="-352800" y="6234907"/>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Gerade Verbindung 39"/>
            <p:cNvCxnSpPr/>
            <p:nvPr userDrawn="1"/>
          </p:nvCxnSpPr>
          <p:spPr>
            <a:xfrm>
              <a:off x="-351824" y="6711203"/>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2" name="Gerade Verbindung 41"/>
            <p:cNvCxnSpPr/>
            <p:nvPr/>
          </p:nvCxnSpPr>
          <p:spPr>
            <a:xfrm rot="5400000">
              <a:off x="4387036"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Gerade Verbindung 42"/>
            <p:cNvCxnSpPr/>
            <p:nvPr userDrawn="1"/>
          </p:nvCxnSpPr>
          <p:spPr>
            <a:xfrm>
              <a:off x="-367064" y="401197"/>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4" name="Gerade Verbindung 43"/>
            <p:cNvCxnSpPr/>
            <p:nvPr userDrawn="1"/>
          </p:nvCxnSpPr>
          <p:spPr>
            <a:xfrm rot="5400000">
              <a:off x="659220"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Gerade Verbindung 44"/>
            <p:cNvCxnSpPr/>
            <p:nvPr userDrawn="1"/>
          </p:nvCxnSpPr>
          <p:spPr>
            <a:xfrm rot="5400000">
              <a:off x="4494681"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Gerade Verbindung 67"/>
            <p:cNvCxnSpPr/>
            <p:nvPr userDrawn="1"/>
          </p:nvCxnSpPr>
          <p:spPr>
            <a:xfrm>
              <a:off x="-376644" y="1477687"/>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nvGrpSpPr>
          <p:cNvPr id="2" name="Gruppieren 1"/>
          <p:cNvGrpSpPr/>
          <p:nvPr userDrawn="1"/>
        </p:nvGrpSpPr>
        <p:grpSpPr>
          <a:xfrm>
            <a:off x="11157220" y="6203950"/>
            <a:ext cx="507868" cy="519112"/>
            <a:chOff x="11160126" y="6203950"/>
            <a:chExt cx="508000" cy="519112"/>
          </a:xfrm>
        </p:grpSpPr>
        <p:sp>
          <p:nvSpPr>
            <p:cNvPr id="4" name="Freeform 5"/>
            <p:cNvSpPr>
              <a:spLocks noEditPoints="1"/>
            </p:cNvSpPr>
            <p:nvPr userDrawn="1"/>
          </p:nvSpPr>
          <p:spPr bwMode="auto">
            <a:xfrm>
              <a:off x="11160126" y="6203950"/>
              <a:ext cx="239713" cy="519112"/>
            </a:xfrm>
            <a:custGeom>
              <a:avLst/>
              <a:gdLst>
                <a:gd name="T0" fmla="*/ 83 w 167"/>
                <a:gd name="T1" fmla="*/ 169 h 356"/>
                <a:gd name="T2" fmla="*/ 83 w 167"/>
                <a:gd name="T3" fmla="*/ 169 h 356"/>
                <a:gd name="T4" fmla="*/ 40 w 167"/>
                <a:gd name="T5" fmla="*/ 126 h 356"/>
                <a:gd name="T6" fmla="*/ 83 w 167"/>
                <a:gd name="T7" fmla="*/ 83 h 356"/>
                <a:gd name="T8" fmla="*/ 126 w 167"/>
                <a:gd name="T9" fmla="*/ 126 h 356"/>
                <a:gd name="T10" fmla="*/ 83 w 167"/>
                <a:gd name="T11" fmla="*/ 169 h 356"/>
                <a:gd name="T12" fmla="*/ 83 w 167"/>
                <a:gd name="T13" fmla="*/ 315 h 356"/>
                <a:gd name="T14" fmla="*/ 83 w 167"/>
                <a:gd name="T15" fmla="*/ 315 h 356"/>
                <a:gd name="T16" fmla="*/ 40 w 167"/>
                <a:gd name="T17" fmla="*/ 272 h 356"/>
                <a:gd name="T18" fmla="*/ 83 w 167"/>
                <a:gd name="T19" fmla="*/ 229 h 356"/>
                <a:gd name="T20" fmla="*/ 126 w 167"/>
                <a:gd name="T21" fmla="*/ 272 h 356"/>
                <a:gd name="T22" fmla="*/ 83 w 167"/>
                <a:gd name="T23" fmla="*/ 315 h 356"/>
                <a:gd name="T24" fmla="*/ 167 w 167"/>
                <a:gd name="T25" fmla="*/ 125 h 356"/>
                <a:gd name="T26" fmla="*/ 167 w 167"/>
                <a:gd name="T27" fmla="*/ 125 h 356"/>
                <a:gd name="T28" fmla="*/ 167 w 167"/>
                <a:gd name="T29" fmla="*/ 0 h 356"/>
                <a:gd name="T30" fmla="*/ 127 w 167"/>
                <a:gd name="T31" fmla="*/ 0 h 356"/>
                <a:gd name="T32" fmla="*/ 127 w 167"/>
                <a:gd name="T33" fmla="*/ 54 h 356"/>
                <a:gd name="T34" fmla="*/ 83 w 167"/>
                <a:gd name="T35" fmla="*/ 42 h 356"/>
                <a:gd name="T36" fmla="*/ 0 w 167"/>
                <a:gd name="T37" fmla="*/ 125 h 356"/>
                <a:gd name="T38" fmla="*/ 43 w 167"/>
                <a:gd name="T39" fmla="*/ 199 h 356"/>
                <a:gd name="T40" fmla="*/ 0 w 167"/>
                <a:gd name="T41" fmla="*/ 272 h 356"/>
                <a:gd name="T42" fmla="*/ 83 w 167"/>
                <a:gd name="T43" fmla="*/ 356 h 356"/>
                <a:gd name="T44" fmla="*/ 127 w 167"/>
                <a:gd name="T45" fmla="*/ 344 h 356"/>
                <a:gd name="T46" fmla="*/ 127 w 167"/>
                <a:gd name="T47" fmla="*/ 356 h 356"/>
                <a:gd name="T48" fmla="*/ 167 w 167"/>
                <a:gd name="T49" fmla="*/ 356 h 356"/>
                <a:gd name="T50" fmla="*/ 167 w 167"/>
                <a:gd name="T51" fmla="*/ 272 h 356"/>
                <a:gd name="T52" fmla="*/ 123 w 167"/>
                <a:gd name="T53" fmla="*/ 199 h 356"/>
                <a:gd name="T54" fmla="*/ 167 w 167"/>
                <a:gd name="T55" fmla="*/ 12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 h="356">
                  <a:moveTo>
                    <a:pt x="83" y="169"/>
                  </a:moveTo>
                  <a:lnTo>
                    <a:pt x="83" y="169"/>
                  </a:lnTo>
                  <a:cubicBezTo>
                    <a:pt x="60" y="169"/>
                    <a:pt x="40" y="149"/>
                    <a:pt x="40" y="126"/>
                  </a:cubicBezTo>
                  <a:cubicBezTo>
                    <a:pt x="40" y="102"/>
                    <a:pt x="60" y="83"/>
                    <a:pt x="83" y="83"/>
                  </a:cubicBezTo>
                  <a:cubicBezTo>
                    <a:pt x="107" y="83"/>
                    <a:pt x="126" y="102"/>
                    <a:pt x="126" y="126"/>
                  </a:cubicBezTo>
                  <a:cubicBezTo>
                    <a:pt x="126" y="149"/>
                    <a:pt x="107" y="169"/>
                    <a:pt x="83" y="169"/>
                  </a:cubicBezTo>
                  <a:close/>
                  <a:moveTo>
                    <a:pt x="83" y="315"/>
                  </a:moveTo>
                  <a:lnTo>
                    <a:pt x="83" y="315"/>
                  </a:lnTo>
                  <a:cubicBezTo>
                    <a:pt x="59" y="315"/>
                    <a:pt x="40" y="296"/>
                    <a:pt x="40" y="272"/>
                  </a:cubicBezTo>
                  <a:cubicBezTo>
                    <a:pt x="40" y="248"/>
                    <a:pt x="59" y="229"/>
                    <a:pt x="83" y="229"/>
                  </a:cubicBezTo>
                  <a:cubicBezTo>
                    <a:pt x="107" y="229"/>
                    <a:pt x="126" y="248"/>
                    <a:pt x="126" y="272"/>
                  </a:cubicBezTo>
                  <a:cubicBezTo>
                    <a:pt x="126" y="296"/>
                    <a:pt x="107" y="315"/>
                    <a:pt x="83" y="315"/>
                  </a:cubicBezTo>
                  <a:close/>
                  <a:moveTo>
                    <a:pt x="167" y="125"/>
                  </a:moveTo>
                  <a:lnTo>
                    <a:pt x="167" y="125"/>
                  </a:lnTo>
                  <a:lnTo>
                    <a:pt x="167" y="0"/>
                  </a:lnTo>
                  <a:lnTo>
                    <a:pt x="127" y="0"/>
                  </a:lnTo>
                  <a:lnTo>
                    <a:pt x="127" y="54"/>
                  </a:lnTo>
                  <a:cubicBezTo>
                    <a:pt x="114" y="46"/>
                    <a:pt x="99" y="42"/>
                    <a:pt x="83" y="42"/>
                  </a:cubicBezTo>
                  <a:cubicBezTo>
                    <a:pt x="37" y="42"/>
                    <a:pt x="0" y="79"/>
                    <a:pt x="0" y="125"/>
                  </a:cubicBezTo>
                  <a:cubicBezTo>
                    <a:pt x="0" y="157"/>
                    <a:pt x="17" y="185"/>
                    <a:pt x="43" y="199"/>
                  </a:cubicBezTo>
                  <a:cubicBezTo>
                    <a:pt x="17" y="213"/>
                    <a:pt x="0" y="241"/>
                    <a:pt x="0" y="272"/>
                  </a:cubicBezTo>
                  <a:cubicBezTo>
                    <a:pt x="0" y="319"/>
                    <a:pt x="37" y="356"/>
                    <a:pt x="83" y="356"/>
                  </a:cubicBezTo>
                  <a:cubicBezTo>
                    <a:pt x="99" y="356"/>
                    <a:pt x="114" y="352"/>
                    <a:pt x="127" y="344"/>
                  </a:cubicBezTo>
                  <a:lnTo>
                    <a:pt x="127" y="356"/>
                  </a:lnTo>
                  <a:lnTo>
                    <a:pt x="167" y="356"/>
                  </a:lnTo>
                  <a:lnTo>
                    <a:pt x="167" y="272"/>
                  </a:lnTo>
                  <a:cubicBezTo>
                    <a:pt x="167" y="241"/>
                    <a:pt x="149" y="213"/>
                    <a:pt x="123" y="199"/>
                  </a:cubicBezTo>
                  <a:cubicBezTo>
                    <a:pt x="149" y="185"/>
                    <a:pt x="167" y="157"/>
                    <a:pt x="167" y="125"/>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 name="Freeform 6"/>
            <p:cNvSpPr>
              <a:spLocks noEditPoints="1"/>
            </p:cNvSpPr>
            <p:nvPr userDrawn="1"/>
          </p:nvSpPr>
          <p:spPr bwMode="auto">
            <a:xfrm>
              <a:off x="11428413" y="6203950"/>
              <a:ext cx="239713" cy="519112"/>
            </a:xfrm>
            <a:custGeom>
              <a:avLst/>
              <a:gdLst>
                <a:gd name="T0" fmla="*/ 84 w 167"/>
                <a:gd name="T1" fmla="*/ 229 h 356"/>
                <a:gd name="T2" fmla="*/ 84 w 167"/>
                <a:gd name="T3" fmla="*/ 229 h 356"/>
                <a:gd name="T4" fmla="*/ 127 w 167"/>
                <a:gd name="T5" fmla="*/ 272 h 356"/>
                <a:gd name="T6" fmla="*/ 84 w 167"/>
                <a:gd name="T7" fmla="*/ 315 h 356"/>
                <a:gd name="T8" fmla="*/ 41 w 167"/>
                <a:gd name="T9" fmla="*/ 272 h 356"/>
                <a:gd name="T10" fmla="*/ 84 w 167"/>
                <a:gd name="T11" fmla="*/ 229 h 356"/>
                <a:gd name="T12" fmla="*/ 167 w 167"/>
                <a:gd name="T13" fmla="*/ 83 h 356"/>
                <a:gd name="T14" fmla="*/ 167 w 167"/>
                <a:gd name="T15" fmla="*/ 83 h 356"/>
                <a:gd name="T16" fmla="*/ 167 w 167"/>
                <a:gd name="T17" fmla="*/ 83 h 356"/>
                <a:gd name="T18" fmla="*/ 84 w 167"/>
                <a:gd name="T19" fmla="*/ 0 h 356"/>
                <a:gd name="T20" fmla="*/ 0 w 167"/>
                <a:gd name="T21" fmla="*/ 83 h 356"/>
                <a:gd name="T22" fmla="*/ 0 w 167"/>
                <a:gd name="T23" fmla="*/ 272 h 356"/>
                <a:gd name="T24" fmla="*/ 84 w 167"/>
                <a:gd name="T25" fmla="*/ 356 h 356"/>
                <a:gd name="T26" fmla="*/ 167 w 167"/>
                <a:gd name="T27" fmla="*/ 272 h 356"/>
                <a:gd name="T28" fmla="*/ 84 w 167"/>
                <a:gd name="T29" fmla="*/ 189 h 356"/>
                <a:gd name="T30" fmla="*/ 41 w 167"/>
                <a:gd name="T31" fmla="*/ 201 h 356"/>
                <a:gd name="T32" fmla="*/ 41 w 167"/>
                <a:gd name="T33" fmla="*/ 146 h 356"/>
                <a:gd name="T34" fmla="*/ 104 w 167"/>
                <a:gd name="T35" fmla="*/ 146 h 356"/>
                <a:gd name="T36" fmla="*/ 104 w 167"/>
                <a:gd name="T37" fmla="*/ 106 h 356"/>
                <a:gd name="T38" fmla="*/ 41 w 167"/>
                <a:gd name="T39" fmla="*/ 106 h 356"/>
                <a:gd name="T40" fmla="*/ 41 w 167"/>
                <a:gd name="T41" fmla="*/ 83 h 356"/>
                <a:gd name="T42" fmla="*/ 84 w 167"/>
                <a:gd name="T43" fmla="*/ 40 h 356"/>
                <a:gd name="T44" fmla="*/ 127 w 167"/>
                <a:gd name="T45" fmla="*/ 83 h 356"/>
                <a:gd name="T46" fmla="*/ 127 w 167"/>
                <a:gd name="T47" fmla="*/ 83 h 356"/>
                <a:gd name="T48" fmla="*/ 167 w 167"/>
                <a:gd name="T49" fmla="*/ 8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356">
                  <a:moveTo>
                    <a:pt x="84" y="229"/>
                  </a:moveTo>
                  <a:lnTo>
                    <a:pt x="84" y="229"/>
                  </a:lnTo>
                  <a:cubicBezTo>
                    <a:pt x="107" y="229"/>
                    <a:pt x="127" y="248"/>
                    <a:pt x="127" y="272"/>
                  </a:cubicBezTo>
                  <a:cubicBezTo>
                    <a:pt x="127" y="296"/>
                    <a:pt x="107" y="315"/>
                    <a:pt x="84" y="315"/>
                  </a:cubicBezTo>
                  <a:cubicBezTo>
                    <a:pt x="60" y="315"/>
                    <a:pt x="41" y="296"/>
                    <a:pt x="41" y="272"/>
                  </a:cubicBezTo>
                  <a:cubicBezTo>
                    <a:pt x="41" y="248"/>
                    <a:pt x="60" y="229"/>
                    <a:pt x="84" y="229"/>
                  </a:cubicBezTo>
                  <a:close/>
                  <a:moveTo>
                    <a:pt x="167" y="83"/>
                  </a:moveTo>
                  <a:lnTo>
                    <a:pt x="167" y="83"/>
                  </a:lnTo>
                  <a:lnTo>
                    <a:pt x="167" y="83"/>
                  </a:lnTo>
                  <a:cubicBezTo>
                    <a:pt x="167" y="37"/>
                    <a:pt x="130" y="0"/>
                    <a:pt x="84" y="0"/>
                  </a:cubicBezTo>
                  <a:cubicBezTo>
                    <a:pt x="38" y="0"/>
                    <a:pt x="0" y="37"/>
                    <a:pt x="0" y="83"/>
                  </a:cubicBezTo>
                  <a:lnTo>
                    <a:pt x="0" y="272"/>
                  </a:lnTo>
                  <a:cubicBezTo>
                    <a:pt x="0" y="319"/>
                    <a:pt x="37" y="356"/>
                    <a:pt x="84" y="356"/>
                  </a:cubicBezTo>
                  <a:cubicBezTo>
                    <a:pt x="130" y="356"/>
                    <a:pt x="167" y="319"/>
                    <a:pt x="167" y="272"/>
                  </a:cubicBezTo>
                  <a:cubicBezTo>
                    <a:pt x="167" y="226"/>
                    <a:pt x="130" y="189"/>
                    <a:pt x="84" y="189"/>
                  </a:cubicBezTo>
                  <a:cubicBezTo>
                    <a:pt x="68" y="189"/>
                    <a:pt x="53" y="193"/>
                    <a:pt x="41" y="201"/>
                  </a:cubicBezTo>
                  <a:lnTo>
                    <a:pt x="41" y="146"/>
                  </a:lnTo>
                  <a:lnTo>
                    <a:pt x="104" y="146"/>
                  </a:lnTo>
                  <a:lnTo>
                    <a:pt x="104" y="106"/>
                  </a:lnTo>
                  <a:lnTo>
                    <a:pt x="41" y="106"/>
                  </a:lnTo>
                  <a:cubicBezTo>
                    <a:pt x="41" y="106"/>
                    <a:pt x="41" y="83"/>
                    <a:pt x="41" y="83"/>
                  </a:cubicBezTo>
                  <a:cubicBezTo>
                    <a:pt x="41" y="60"/>
                    <a:pt x="60" y="40"/>
                    <a:pt x="84" y="40"/>
                  </a:cubicBezTo>
                  <a:cubicBezTo>
                    <a:pt x="108" y="40"/>
                    <a:pt x="127" y="60"/>
                    <a:pt x="127" y="83"/>
                  </a:cubicBezTo>
                  <a:lnTo>
                    <a:pt x="127" y="83"/>
                  </a:lnTo>
                  <a:lnTo>
                    <a:pt x="167" y="83"/>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grpSp>
      <p:pic>
        <p:nvPicPr>
          <p:cNvPr id="35" name="Picture 34">
            <a:extLst>
              <a:ext uri="{FF2B5EF4-FFF2-40B4-BE49-F238E27FC236}">
                <a16:creationId xmlns:a16="http://schemas.microsoft.com/office/drawing/2014/main" id="{33456F9A-B07B-44E6-A2D9-597D805A0B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9540" y="6306139"/>
            <a:ext cx="1771650" cy="294094"/>
          </a:xfrm>
          <a:prstGeom prst="rect">
            <a:avLst/>
          </a:prstGeom>
        </p:spPr>
      </p:pic>
      <p:pic>
        <p:nvPicPr>
          <p:cNvPr id="41" name="Picture 40" descr="Shape&#10;&#10;Description automatically generated with medium confidence">
            <a:extLst>
              <a:ext uri="{FF2B5EF4-FFF2-40B4-BE49-F238E27FC236}">
                <a16:creationId xmlns:a16="http://schemas.microsoft.com/office/drawing/2014/main" id="{85382F12-8A77-4F7F-A2D5-8A6B32F6FE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7273" y="6058000"/>
            <a:ext cx="1135011" cy="800000"/>
          </a:xfrm>
          <a:prstGeom prst="rect">
            <a:avLst/>
          </a:prstGeom>
        </p:spPr>
      </p:pic>
    </p:spTree>
    <p:extLst>
      <p:ext uri="{BB962C8B-B14F-4D97-AF65-F5344CB8AC3E}">
        <p14:creationId xmlns:p14="http://schemas.microsoft.com/office/powerpoint/2010/main" val="129354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pty black slide">
    <p:bg>
      <p:bgPr>
        <a:solidFill>
          <a:schemeClr val="tx2"/>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799"/>
          </a:p>
        </p:txBody>
      </p:sp>
      <p:grpSp>
        <p:nvGrpSpPr>
          <p:cNvPr id="56" name="Gruppieren 32"/>
          <p:cNvGrpSpPr/>
          <p:nvPr userDrawn="1"/>
        </p:nvGrpSpPr>
        <p:grpSpPr>
          <a:xfrm>
            <a:off x="3732560" y="7067551"/>
            <a:ext cx="4725608" cy="224972"/>
            <a:chOff x="2400736" y="7067551"/>
            <a:chExt cx="3544206" cy="224972"/>
          </a:xfrm>
        </p:grpSpPr>
        <p:sp>
          <p:nvSpPr>
            <p:cNvPr id="57" name="Rechteck 56"/>
            <p:cNvSpPr>
              <a:spLocks/>
            </p:cNvSpPr>
            <p:nvPr userDrawn="1"/>
          </p:nvSpPr>
          <p:spPr>
            <a:xfrm rot="16200000">
              <a:off x="3338428" y="7066637"/>
              <a:ext cx="224972" cy="226800"/>
            </a:xfrm>
            <a:prstGeom prst="rect">
              <a:avLst/>
            </a:prstGeom>
            <a:solidFill>
              <a:srgbClr val="492582"/>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8" name="Rechteck 57"/>
            <p:cNvSpPr>
              <a:spLocks/>
            </p:cNvSpPr>
            <p:nvPr userDrawn="1"/>
          </p:nvSpPr>
          <p:spPr>
            <a:xfrm rot="16200000">
              <a:off x="3678791" y="7066637"/>
              <a:ext cx="224972" cy="226800"/>
            </a:xfrm>
            <a:prstGeom prst="rect">
              <a:avLst/>
            </a:prstGeom>
            <a:solidFill>
              <a:srgbClr val="009036"/>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9" name="Rechteck 58"/>
            <p:cNvSpPr>
              <a:spLocks/>
            </p:cNvSpPr>
            <p:nvPr userDrawn="1"/>
          </p:nvSpPr>
          <p:spPr>
            <a:xfrm rot="16200000">
              <a:off x="4359517" y="7066637"/>
              <a:ext cx="224972" cy="226800"/>
            </a:xfrm>
            <a:prstGeom prst="rect">
              <a:avLst/>
            </a:prstGeom>
            <a:solidFill>
              <a:srgbClr val="F0860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0" name="Rechteck 59"/>
            <p:cNvSpPr>
              <a:spLocks/>
            </p:cNvSpPr>
            <p:nvPr userDrawn="1"/>
          </p:nvSpPr>
          <p:spPr>
            <a:xfrm rot="16200000">
              <a:off x="4019154" y="7066637"/>
              <a:ext cx="224972" cy="226800"/>
            </a:xfrm>
            <a:prstGeom prst="rect">
              <a:avLst/>
            </a:prstGeom>
            <a:solidFill>
              <a:srgbClr val="E2001A"/>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1" name="Rechteck 60"/>
            <p:cNvSpPr>
              <a:spLocks/>
            </p:cNvSpPr>
            <p:nvPr userDrawn="1"/>
          </p:nvSpPr>
          <p:spPr>
            <a:xfrm rot="16200000">
              <a:off x="4699881" y="7066637"/>
              <a:ext cx="224972" cy="226800"/>
            </a:xfrm>
            <a:prstGeom prst="rect">
              <a:avLst/>
            </a:prstGeom>
            <a:solidFill>
              <a:srgbClr val="BA007C"/>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2" name="Rechteck 61"/>
            <p:cNvSpPr>
              <a:spLocks/>
            </p:cNvSpPr>
            <p:nvPr userDrawn="1"/>
          </p:nvSpPr>
          <p:spPr>
            <a:xfrm rot="16200000">
              <a:off x="5040244" y="7066637"/>
              <a:ext cx="224972" cy="226800"/>
            </a:xfrm>
            <a:prstGeom prst="rect">
              <a:avLst/>
            </a:prstGeom>
            <a:solidFill>
              <a:srgbClr val="009EE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3" name="Rechteck 62"/>
            <p:cNvSpPr>
              <a:spLocks/>
            </p:cNvSpPr>
            <p:nvPr userDrawn="1"/>
          </p:nvSpPr>
          <p:spPr>
            <a:xfrm rot="16200000">
              <a:off x="5380607" y="7066637"/>
              <a:ext cx="224972" cy="226800"/>
            </a:xfrm>
            <a:prstGeom prst="rect">
              <a:avLst/>
            </a:prstGeom>
            <a:solidFill>
              <a:srgbClr val="172983"/>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4" name="Rechteck 63"/>
            <p:cNvSpPr>
              <a:spLocks/>
            </p:cNvSpPr>
            <p:nvPr userDrawn="1"/>
          </p:nvSpPr>
          <p:spPr>
            <a:xfrm rot="16200000">
              <a:off x="2401650" y="7066637"/>
              <a:ext cx="224972" cy="226800"/>
            </a:xfrm>
            <a:prstGeom prst="rect">
              <a:avLst/>
            </a:prstGeom>
            <a:solidFill>
              <a:schemeClr val="bg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5" name="Rechteck 64"/>
            <p:cNvSpPr>
              <a:spLocks/>
            </p:cNvSpPr>
            <p:nvPr userDrawn="1"/>
          </p:nvSpPr>
          <p:spPr>
            <a:xfrm rot="16200000">
              <a:off x="2742013" y="7066637"/>
              <a:ext cx="224972" cy="226800"/>
            </a:xfrm>
            <a:prstGeom prst="rect">
              <a:avLst/>
            </a:prstGeom>
            <a:solidFill>
              <a:schemeClr val="tx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solidFill>
                  <a:schemeClr val="tx1"/>
                </a:solidFill>
                <a:latin typeface="Univers 55"/>
              </a:endParaRPr>
            </a:p>
          </p:txBody>
        </p:sp>
        <p:sp>
          <p:nvSpPr>
            <p:cNvPr id="66" name="Rechteck 65"/>
            <p:cNvSpPr>
              <a:spLocks/>
            </p:cNvSpPr>
            <p:nvPr userDrawn="1"/>
          </p:nvSpPr>
          <p:spPr>
            <a:xfrm rot="16200000">
              <a:off x="5719056" y="7066637"/>
              <a:ext cx="224972" cy="226800"/>
            </a:xfrm>
            <a:prstGeom prst="rect">
              <a:avLst/>
            </a:prstGeom>
            <a:solidFill>
              <a:srgbClr val="6D0E0F"/>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grpSp>
      <p:grpSp>
        <p:nvGrpSpPr>
          <p:cNvPr id="28" name="Gruppieren 27"/>
          <p:cNvGrpSpPr/>
          <p:nvPr userDrawn="1"/>
        </p:nvGrpSpPr>
        <p:grpSpPr>
          <a:xfrm>
            <a:off x="-503567" y="-385093"/>
            <a:ext cx="12162590" cy="7098631"/>
            <a:chOff x="-376644" y="-387428"/>
            <a:chExt cx="9121942" cy="7098631"/>
          </a:xfrm>
        </p:grpSpPr>
        <p:cxnSp>
          <p:nvCxnSpPr>
            <p:cNvPr id="31" name="Gerade Verbindung 30"/>
            <p:cNvCxnSpPr/>
            <p:nvPr/>
          </p:nvCxnSpPr>
          <p:spPr>
            <a:xfrm rot="5400000">
              <a:off x="260990" y="-256540"/>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Gerade Verbindung 31"/>
            <p:cNvCxnSpPr/>
            <p:nvPr/>
          </p:nvCxnSpPr>
          <p:spPr>
            <a:xfrm rot="5400000">
              <a:off x="8613383" y="-256544"/>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Gerade Verbindung 32"/>
            <p:cNvCxnSpPr/>
            <p:nvPr userDrawn="1"/>
          </p:nvCxnSpPr>
          <p:spPr>
            <a:xfrm>
              <a:off x="-376644" y="1757835"/>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a:off x="-367064" y="1108182"/>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5" name="Gerade Verbindung 34"/>
            <p:cNvCxnSpPr/>
            <p:nvPr userDrawn="1"/>
          </p:nvCxnSpPr>
          <p:spPr>
            <a:xfrm>
              <a:off x="-354205" y="6019875"/>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Gerade Verbindung 35"/>
            <p:cNvCxnSpPr/>
            <p:nvPr userDrawn="1"/>
          </p:nvCxnSpPr>
          <p:spPr>
            <a:xfrm>
              <a:off x="-352800" y="6234907"/>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Gerade Verbindung 36"/>
            <p:cNvCxnSpPr/>
            <p:nvPr userDrawn="1"/>
          </p:nvCxnSpPr>
          <p:spPr>
            <a:xfrm>
              <a:off x="-351824" y="6711203"/>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Gerade Verbindung 37"/>
            <p:cNvCxnSpPr/>
            <p:nvPr/>
          </p:nvCxnSpPr>
          <p:spPr>
            <a:xfrm rot="5400000">
              <a:off x="4387036"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Gerade Verbindung 38"/>
            <p:cNvCxnSpPr/>
            <p:nvPr userDrawn="1"/>
          </p:nvCxnSpPr>
          <p:spPr>
            <a:xfrm>
              <a:off x="-367064" y="401197"/>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Gerade Verbindung 39"/>
            <p:cNvCxnSpPr/>
            <p:nvPr userDrawn="1"/>
          </p:nvCxnSpPr>
          <p:spPr>
            <a:xfrm rot="5400000">
              <a:off x="659220"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Gerade Verbindung 41"/>
            <p:cNvCxnSpPr/>
            <p:nvPr userDrawn="1"/>
          </p:nvCxnSpPr>
          <p:spPr>
            <a:xfrm rot="5400000">
              <a:off x="4494681"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5" name="Gerade Verbindung 54"/>
            <p:cNvCxnSpPr/>
            <p:nvPr userDrawn="1"/>
          </p:nvCxnSpPr>
          <p:spPr>
            <a:xfrm>
              <a:off x="-376644" y="1477687"/>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80878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ecture slide">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343025" y="1125538"/>
            <a:ext cx="9793288" cy="767430"/>
          </a:xfrm>
          <a:prstGeom prst="rect">
            <a:avLst/>
          </a:prstGeom>
        </p:spPr>
        <p:txBody>
          <a:bodyPr anchor="t" anchorCtr="0"/>
          <a:lstStyle>
            <a:lvl1pPr>
              <a:defRPr sz="6000" b="1" baseline="0">
                <a:latin typeface="Arial" panose="020B0604020202020204" pitchFamily="34" charset="0"/>
                <a:cs typeface="Arial" panose="020B0604020202020204" pitchFamily="34" charset="0"/>
              </a:defRPr>
            </a:lvl1pPr>
          </a:lstStyle>
          <a:p>
            <a:r>
              <a:rPr lang="en-GB" dirty="0" smtClean="0"/>
              <a:t>Title of lecture</a:t>
            </a:r>
            <a:endParaRPr lang="en-GB" dirty="0"/>
          </a:p>
        </p:txBody>
      </p:sp>
      <p:sp>
        <p:nvSpPr>
          <p:cNvPr id="5" name="Text Placeholder 4"/>
          <p:cNvSpPr>
            <a:spLocks noGrp="1"/>
          </p:cNvSpPr>
          <p:nvPr>
            <p:ph type="body" sz="quarter" idx="10" hasCustomPrompt="1"/>
          </p:nvPr>
        </p:nvSpPr>
        <p:spPr>
          <a:xfrm>
            <a:off x="1343026" y="3645024"/>
            <a:ext cx="9793288" cy="1500357"/>
          </a:xfrm>
          <a:prstGeom prst="rect">
            <a:avLst/>
          </a:prstGeom>
        </p:spPr>
        <p:txBody>
          <a:bodyPr/>
          <a:lstStyle>
            <a:lvl1pPr marL="0" indent="0">
              <a:lnSpc>
                <a:spcPct val="90000"/>
              </a:lnSpc>
              <a:buNone/>
              <a:defRPr sz="1800" b="0" baseline="0"/>
            </a:lvl1pPr>
          </a:lstStyle>
          <a:p>
            <a:pPr lvl="0"/>
            <a:r>
              <a:rPr lang="en-GB" dirty="0" smtClean="0"/>
              <a:t>Name of lecturer</a:t>
            </a:r>
          </a:p>
          <a:p>
            <a:pPr lvl="0"/>
            <a:r>
              <a:rPr lang="en-GB" dirty="0" smtClean="0"/>
              <a:t>Place, date</a:t>
            </a:r>
          </a:p>
          <a:p>
            <a:pPr lvl="0"/>
            <a:endParaRPr lang="en-GB" dirty="0" smtClean="0"/>
          </a:p>
          <a:p>
            <a:pPr lvl="0"/>
            <a:endParaRPr lang="en-GB" dirty="0" smtClean="0"/>
          </a:p>
        </p:txBody>
      </p:sp>
      <p:sp>
        <p:nvSpPr>
          <p:cNvPr id="6" name="Text Placeholder 4"/>
          <p:cNvSpPr>
            <a:spLocks noGrp="1"/>
          </p:cNvSpPr>
          <p:nvPr>
            <p:ph type="body" sz="quarter" idx="11" hasCustomPrompt="1"/>
          </p:nvPr>
        </p:nvSpPr>
        <p:spPr>
          <a:xfrm>
            <a:off x="1343024" y="2852936"/>
            <a:ext cx="9793289" cy="504056"/>
          </a:xfrm>
          <a:prstGeom prst="rect">
            <a:avLst/>
          </a:prstGeom>
        </p:spPr>
        <p:txBody>
          <a:bodyPr/>
          <a:lstStyle>
            <a:lvl1pPr marL="0" indent="0">
              <a:buNone/>
              <a:defRPr sz="1800" baseline="0"/>
            </a:lvl1pPr>
          </a:lstStyle>
          <a:p>
            <a:pPr lvl="0"/>
            <a:r>
              <a:rPr lang="en-GB" dirty="0" smtClean="0"/>
              <a:t>Subtitle</a:t>
            </a:r>
          </a:p>
        </p:txBody>
      </p:sp>
    </p:spTree>
    <p:extLst>
      <p:ext uri="{BB962C8B-B14F-4D97-AF65-F5344CB8AC3E}">
        <p14:creationId xmlns:p14="http://schemas.microsoft.com/office/powerpoint/2010/main" val="15234139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oject Slide">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343024" y="1125538"/>
            <a:ext cx="9793289" cy="791294"/>
          </a:xfrm>
          <a:prstGeom prst="rect">
            <a:avLst/>
          </a:prstGeom>
        </p:spPr>
        <p:txBody>
          <a:bodyPr anchor="t" anchorCtr="0"/>
          <a:lstStyle>
            <a:lvl1pPr>
              <a:defRPr sz="6000" b="1" baseline="0">
                <a:latin typeface="Arial" panose="020B0604020202020204" pitchFamily="34" charset="0"/>
                <a:cs typeface="Arial" panose="020B0604020202020204" pitchFamily="34" charset="0"/>
              </a:defRPr>
            </a:lvl1pPr>
          </a:lstStyle>
          <a:p>
            <a:r>
              <a:rPr lang="en-GB" dirty="0" smtClean="0"/>
              <a:t>Project title</a:t>
            </a:r>
            <a:endParaRPr lang="en-GB" dirty="0"/>
          </a:p>
        </p:txBody>
      </p:sp>
      <p:sp>
        <p:nvSpPr>
          <p:cNvPr id="5" name="Text Placeholder 4"/>
          <p:cNvSpPr>
            <a:spLocks noGrp="1"/>
          </p:cNvSpPr>
          <p:nvPr>
            <p:ph type="body" sz="quarter" idx="10" hasCustomPrompt="1"/>
          </p:nvPr>
        </p:nvSpPr>
        <p:spPr>
          <a:xfrm>
            <a:off x="1343025" y="3213100"/>
            <a:ext cx="9793288" cy="1512044"/>
          </a:xfrm>
          <a:prstGeom prst="rect">
            <a:avLst/>
          </a:prstGeom>
        </p:spPr>
        <p:txBody>
          <a:bodyPr/>
          <a:lstStyle>
            <a:lvl1pPr marL="0" indent="0">
              <a:lnSpc>
                <a:spcPct val="90000"/>
              </a:lnSpc>
              <a:buNone/>
              <a:defRPr sz="1800" b="0" baseline="0"/>
            </a:lvl1pPr>
          </a:lstStyle>
          <a:p>
            <a:pPr lvl="0"/>
            <a:r>
              <a:rPr lang="en-GB" dirty="0" smtClean="0"/>
              <a:t>Credits</a:t>
            </a:r>
          </a:p>
          <a:p>
            <a:pPr lvl="0"/>
            <a:endParaRPr lang="en-GB" dirty="0" smtClean="0"/>
          </a:p>
        </p:txBody>
      </p:sp>
      <p:sp>
        <p:nvSpPr>
          <p:cNvPr id="6" name="Text Placeholder 4"/>
          <p:cNvSpPr>
            <a:spLocks noGrp="1"/>
          </p:cNvSpPr>
          <p:nvPr>
            <p:ph type="body" sz="quarter" idx="11" hasCustomPrompt="1"/>
          </p:nvPr>
        </p:nvSpPr>
        <p:spPr>
          <a:xfrm>
            <a:off x="1343024" y="2042974"/>
            <a:ext cx="9793289" cy="446496"/>
          </a:xfrm>
          <a:prstGeom prst="rect">
            <a:avLst/>
          </a:prstGeom>
        </p:spPr>
        <p:txBody>
          <a:bodyPr anchor="ctr"/>
          <a:lstStyle>
            <a:lvl1pPr marL="0" indent="0">
              <a:lnSpc>
                <a:spcPct val="90000"/>
              </a:lnSpc>
              <a:buNone/>
              <a:defRPr sz="1800" baseline="0"/>
            </a:lvl1pPr>
          </a:lstStyle>
          <a:p>
            <a:pPr lvl="0"/>
            <a:r>
              <a:rPr lang="en-GB" dirty="0" smtClean="0"/>
              <a:t>Research Project, 20xx–20yy</a:t>
            </a:r>
          </a:p>
        </p:txBody>
      </p:sp>
      <p:sp>
        <p:nvSpPr>
          <p:cNvPr id="7" name="Text Placeholder 4"/>
          <p:cNvSpPr>
            <a:spLocks noGrp="1"/>
          </p:cNvSpPr>
          <p:nvPr>
            <p:ph type="body" sz="quarter" idx="12" hasCustomPrompt="1"/>
          </p:nvPr>
        </p:nvSpPr>
        <p:spPr>
          <a:xfrm>
            <a:off x="1343025" y="2568009"/>
            <a:ext cx="9793288" cy="446496"/>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aseline="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err="1" smtClean="0"/>
              <a:t>Gramazio</a:t>
            </a:r>
            <a:r>
              <a:rPr lang="en-GB" dirty="0" smtClean="0"/>
              <a:t> Kohler Research, Architecture and Digital Fabrication, ETH Zurich</a:t>
            </a:r>
          </a:p>
        </p:txBody>
      </p:sp>
    </p:spTree>
    <p:extLst>
      <p:ext uri="{BB962C8B-B14F-4D97-AF65-F5344CB8AC3E}">
        <p14:creationId xmlns:p14="http://schemas.microsoft.com/office/powerpoint/2010/main" val="28815169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Bildplatzhalter 6"/>
          <p:cNvSpPr>
            <a:spLocks noGrp="1"/>
          </p:cNvSpPr>
          <p:nvPr>
            <p:ph type="pic" sz="quarter" idx="13"/>
          </p:nvPr>
        </p:nvSpPr>
        <p:spPr>
          <a:xfrm>
            <a:off x="0" y="-1"/>
            <a:ext cx="12192000" cy="6308725"/>
          </a:xfrm>
        </p:spPr>
        <p:txBody>
          <a:bodyPr/>
          <a:lstStyle/>
          <a:p>
            <a:r>
              <a:rPr lang="en-US" smtClean="0"/>
              <a:t>Click icon to add picture</a:t>
            </a:r>
            <a:endParaRPr lang="en-GB"/>
          </a:p>
        </p:txBody>
      </p:sp>
      <p:sp>
        <p:nvSpPr>
          <p:cNvPr id="3" name="Datumsplatzhalter 2"/>
          <p:cNvSpPr>
            <a:spLocks noGrp="1"/>
          </p:cNvSpPr>
          <p:nvPr>
            <p:ph type="dt" sz="half" idx="10"/>
          </p:nvPr>
        </p:nvSpPr>
        <p:spPr/>
        <p:txBody>
          <a:bodyPr/>
          <a:lstStyle/>
          <a:p>
            <a:fld id="{58323E49-0F17-4CE4-AEB1-409596865B67}" type="datetimeFigureOut">
              <a:rPr lang="en-GB" smtClean="0"/>
              <a:pPr/>
              <a:t>24/11/2021</a:t>
            </a:fld>
            <a:endParaRPr lang="en-GB" dirty="0"/>
          </a:p>
        </p:txBody>
      </p:sp>
      <p:sp>
        <p:nvSpPr>
          <p:cNvPr id="4" name="Fußzeilenplatzhalter 3"/>
          <p:cNvSpPr>
            <a:spLocks noGrp="1"/>
          </p:cNvSpPr>
          <p:nvPr>
            <p:ph type="ftr" sz="quarter" idx="11"/>
          </p:nvPr>
        </p:nvSpPr>
        <p:spPr/>
        <p:txBody>
          <a:bodyPr/>
          <a:lstStyle/>
          <a:p>
            <a:endParaRPr lang="en-GB" dirty="0"/>
          </a:p>
        </p:txBody>
      </p:sp>
      <p:sp>
        <p:nvSpPr>
          <p:cNvPr id="5" name="Foliennummernplatzhalter 4"/>
          <p:cNvSpPr>
            <a:spLocks noGrp="1"/>
          </p:cNvSpPr>
          <p:nvPr>
            <p:ph type="sldNum" sz="quarter" idx="12"/>
          </p:nvPr>
        </p:nvSpPr>
        <p:spPr/>
        <p:txBody>
          <a:bodyPr/>
          <a:lstStyle/>
          <a:p>
            <a:fld id="{FBE00CF5-E85C-4420-B902-4D72C0B16355}" type="slidenum">
              <a:rPr lang="en-GB" smtClean="0"/>
              <a:pPr/>
              <a:t>‹#›</a:t>
            </a:fld>
            <a:endParaRPr lang="en-GB" dirty="0"/>
          </a:p>
        </p:txBody>
      </p:sp>
      <p:sp>
        <p:nvSpPr>
          <p:cNvPr id="10" name="Textplatzhalter 9"/>
          <p:cNvSpPr>
            <a:spLocks noGrp="1"/>
          </p:cNvSpPr>
          <p:nvPr>
            <p:ph type="body" sz="quarter" idx="14" hasCustomPrompt="1"/>
          </p:nvPr>
        </p:nvSpPr>
        <p:spPr>
          <a:xfrm>
            <a:off x="0" y="6021388"/>
            <a:ext cx="12192000" cy="287337"/>
          </a:xfrm>
          <a:solidFill>
            <a:schemeClr val="tx1">
              <a:alpha val="66000"/>
            </a:schemeClr>
          </a:solidFill>
        </p:spPr>
        <p:txBody>
          <a:bodyPr rIns="226800"/>
          <a:lstStyle>
            <a:lvl1pPr algn="r">
              <a:defRPr sz="1200">
                <a:solidFill>
                  <a:schemeClr val="bg1"/>
                </a:solidFill>
              </a:defRPr>
            </a:lvl1pPr>
          </a:lstStyle>
          <a:p>
            <a:pPr lvl="0"/>
            <a:r>
              <a:rPr lang="en-GB" dirty="0" smtClean="0"/>
              <a:t>Caption</a:t>
            </a:r>
            <a:endParaRPr lang="en-GB"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000" y="6357600"/>
            <a:ext cx="786384" cy="359664"/>
          </a:xfrm>
          <a:prstGeom prst="rect">
            <a:avLst/>
          </a:prstGeom>
        </p:spPr>
      </p:pic>
    </p:spTree>
    <p:extLst>
      <p:ext uri="{BB962C8B-B14F-4D97-AF65-F5344CB8AC3E}">
        <p14:creationId xmlns:p14="http://schemas.microsoft.com/office/powerpoint/2010/main" val="1467652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en-GB"/>
          </a:p>
        </p:txBody>
      </p:sp>
      <p:sp>
        <p:nvSpPr>
          <p:cNvPr id="3" name="Datumsplatzhalter 2"/>
          <p:cNvSpPr>
            <a:spLocks noGrp="1"/>
          </p:cNvSpPr>
          <p:nvPr>
            <p:ph type="dt" sz="half" idx="10"/>
          </p:nvPr>
        </p:nvSpPr>
        <p:spPr/>
        <p:txBody>
          <a:bodyPr/>
          <a:lstStyle/>
          <a:p>
            <a:fld id="{58323E49-0F17-4CE4-AEB1-409596865B67}" type="datetimeFigureOut">
              <a:rPr lang="en-GB" smtClean="0"/>
              <a:pPr/>
              <a:t>24/11/2021</a:t>
            </a:fld>
            <a:endParaRPr lang="en-GB" dirty="0"/>
          </a:p>
        </p:txBody>
      </p:sp>
      <p:sp>
        <p:nvSpPr>
          <p:cNvPr id="4" name="Fußzeilenplatzhalter 3"/>
          <p:cNvSpPr>
            <a:spLocks noGrp="1"/>
          </p:cNvSpPr>
          <p:nvPr>
            <p:ph type="ftr" sz="quarter" idx="11"/>
          </p:nvPr>
        </p:nvSpPr>
        <p:spPr/>
        <p:txBody>
          <a:bodyPr/>
          <a:lstStyle/>
          <a:p>
            <a:endParaRPr lang="en-GB" dirty="0"/>
          </a:p>
        </p:txBody>
      </p:sp>
      <p:sp>
        <p:nvSpPr>
          <p:cNvPr id="5" name="Foliennummernplatzhalter 4"/>
          <p:cNvSpPr>
            <a:spLocks noGrp="1"/>
          </p:cNvSpPr>
          <p:nvPr>
            <p:ph type="sldNum" sz="quarter" idx="12"/>
          </p:nvPr>
        </p:nvSpPr>
        <p:spPr/>
        <p:txBody>
          <a:bodyPr/>
          <a:lstStyle/>
          <a:p>
            <a:fld id="{FBE00CF5-E85C-4420-B902-4D72C0B16355}" type="slidenum">
              <a:rPr lang="en-GB" smtClean="0"/>
              <a:pPr/>
              <a:t>‹#›</a:t>
            </a:fld>
            <a:endParaRPr lang="en-GB" dirty="0"/>
          </a:p>
        </p:txBody>
      </p:sp>
      <p:sp>
        <p:nvSpPr>
          <p:cNvPr id="7" name="Inhaltsplatzhalter 6"/>
          <p:cNvSpPr>
            <a:spLocks noGrp="1"/>
          </p:cNvSpPr>
          <p:nvPr>
            <p:ph sz="quarter" idx="13"/>
          </p:nvPr>
        </p:nvSpPr>
        <p:spPr>
          <a:xfrm>
            <a:off x="1343025" y="2060575"/>
            <a:ext cx="9793288" cy="3960813"/>
          </a:xfrm>
        </p:spPr>
        <p:txBody>
          <a:bodyPr/>
          <a:lstStyle>
            <a:lvl1pPr>
              <a:lnSpc>
                <a:spcPct val="90000"/>
              </a:lnSpc>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000" y="6357600"/>
            <a:ext cx="786384" cy="359664"/>
          </a:xfrm>
          <a:prstGeom prst="rect">
            <a:avLst/>
          </a:prstGeom>
        </p:spPr>
      </p:pic>
    </p:spTree>
    <p:extLst>
      <p:ext uri="{BB962C8B-B14F-4D97-AF65-F5344CB8AC3E}">
        <p14:creationId xmlns:p14="http://schemas.microsoft.com/office/powerpoint/2010/main" val="127304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58323E49-0F17-4CE4-AEB1-409596865B67}" type="datetimeFigureOut">
              <a:rPr lang="en-GB" smtClean="0"/>
              <a:pPr/>
              <a:t>24/11/2021</a:t>
            </a:fld>
            <a:endParaRPr lang="en-GB" dirty="0"/>
          </a:p>
        </p:txBody>
      </p:sp>
      <p:sp>
        <p:nvSpPr>
          <p:cNvPr id="4" name="Fußzeilenplatzhalter 3"/>
          <p:cNvSpPr>
            <a:spLocks noGrp="1"/>
          </p:cNvSpPr>
          <p:nvPr>
            <p:ph type="ftr" sz="quarter" idx="11"/>
          </p:nvPr>
        </p:nvSpPr>
        <p:spPr/>
        <p:txBody>
          <a:bodyPr/>
          <a:lstStyle/>
          <a:p>
            <a:endParaRPr lang="en-GB" dirty="0"/>
          </a:p>
        </p:txBody>
      </p:sp>
      <p:sp>
        <p:nvSpPr>
          <p:cNvPr id="5" name="Foliennummernplatzhalter 4"/>
          <p:cNvSpPr>
            <a:spLocks noGrp="1"/>
          </p:cNvSpPr>
          <p:nvPr>
            <p:ph type="sldNum" sz="quarter" idx="12"/>
          </p:nvPr>
        </p:nvSpPr>
        <p:spPr/>
        <p:txBody>
          <a:bodyPr/>
          <a:lstStyle/>
          <a:p>
            <a:fld id="{FBE00CF5-E85C-4420-B902-4D72C0B16355}" type="slidenum">
              <a:rPr lang="en-GB" smtClean="0"/>
              <a:pPr/>
              <a:t>‹#›</a:t>
            </a:fld>
            <a:endParaRPr lang="en-GB" dirty="0"/>
          </a:p>
        </p:txBody>
      </p:sp>
      <p:sp>
        <p:nvSpPr>
          <p:cNvPr id="7" name="Textplatzhalter 6"/>
          <p:cNvSpPr>
            <a:spLocks noGrp="1"/>
          </p:cNvSpPr>
          <p:nvPr>
            <p:ph type="body" sz="quarter" idx="13" hasCustomPrompt="1"/>
          </p:nvPr>
        </p:nvSpPr>
        <p:spPr>
          <a:xfrm>
            <a:off x="1343025" y="1125538"/>
            <a:ext cx="9793288" cy="4247678"/>
          </a:xfrm>
        </p:spPr>
        <p:txBody>
          <a:bodyPr/>
          <a:lstStyle>
            <a:lvl1pPr>
              <a:lnSpc>
                <a:spcPct val="100000"/>
              </a:lnSpc>
              <a:spcBef>
                <a:spcPts val="0"/>
              </a:spcBef>
              <a:defRPr sz="4000"/>
            </a:lvl1pPr>
          </a:lstStyle>
          <a:p>
            <a:r>
              <a:rPr lang="en-US" sz="4000" dirty="0" smtClean="0">
                <a:latin typeface="Arial" panose="020B0604020202020204" pitchFamily="34" charset="0"/>
                <a:cs typeface="Arial" panose="020B0604020202020204" pitchFamily="34" charset="0"/>
              </a:rPr>
              <a:t>“Quote” (Author)</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000" y="6357600"/>
            <a:ext cx="786384" cy="359664"/>
          </a:xfrm>
          <a:prstGeom prst="rect">
            <a:avLst/>
          </a:prstGeom>
        </p:spPr>
      </p:pic>
    </p:spTree>
    <p:extLst>
      <p:ext uri="{BB962C8B-B14F-4D97-AF65-F5344CB8AC3E}">
        <p14:creationId xmlns:p14="http://schemas.microsoft.com/office/powerpoint/2010/main" val="3364531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title Slide">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343024" y="1125538"/>
            <a:ext cx="9793289" cy="2692928"/>
          </a:xfrm>
          <a:prstGeom prst="rect">
            <a:avLst/>
          </a:prstGeom>
        </p:spPr>
        <p:txBody>
          <a:bodyPr anchor="t" anchorCtr="0"/>
          <a:lstStyle>
            <a:lvl1pPr>
              <a:defRPr sz="6000" b="1" baseline="0">
                <a:latin typeface="Arial" panose="020B0604020202020204" pitchFamily="34" charset="0"/>
                <a:cs typeface="Arial" panose="020B0604020202020204" pitchFamily="34" charset="0"/>
              </a:defRPr>
            </a:lvl1pPr>
          </a:lstStyle>
          <a:p>
            <a:r>
              <a:rPr lang="en-GB" dirty="0" smtClean="0"/>
              <a:t>Insert subtitle</a:t>
            </a:r>
            <a:endParaRPr lang="en-GB"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000" y="6357600"/>
            <a:ext cx="786384" cy="359664"/>
          </a:xfrm>
          <a:prstGeom prst="rect">
            <a:avLst/>
          </a:prstGeom>
        </p:spPr>
      </p:pic>
    </p:spTree>
    <p:extLst>
      <p:ext uri="{BB962C8B-B14F-4D97-AF65-F5344CB8AC3E}">
        <p14:creationId xmlns:p14="http://schemas.microsoft.com/office/powerpoint/2010/main" val="3053530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Title">
    <p:spTree>
      <p:nvGrpSpPr>
        <p:cNvPr id="1" name=""/>
        <p:cNvGrpSpPr/>
        <p:nvPr/>
      </p:nvGrpSpPr>
      <p:grpSpPr>
        <a:xfrm>
          <a:off x="0" y="0"/>
          <a:ext cx="0" cy="0"/>
          <a:chOff x="0" y="0"/>
          <a:chExt cx="0" cy="0"/>
        </a:xfrm>
      </p:grpSpPr>
      <p:sp>
        <p:nvSpPr>
          <p:cNvPr id="7" name="Bildplatzhalter 6"/>
          <p:cNvSpPr>
            <a:spLocks noGrp="1"/>
          </p:cNvSpPr>
          <p:nvPr>
            <p:ph type="pic" sz="quarter" idx="13"/>
          </p:nvPr>
        </p:nvSpPr>
        <p:spPr>
          <a:xfrm>
            <a:off x="0" y="-1"/>
            <a:ext cx="12192000" cy="6308725"/>
          </a:xfrm>
        </p:spPr>
        <p:txBody>
          <a:bodyPr/>
          <a:lstStyle/>
          <a:p>
            <a:r>
              <a:rPr lang="en-US" smtClean="0"/>
              <a:t>Click icon to add picture</a:t>
            </a:r>
            <a:endParaRPr lang="en-GB"/>
          </a:p>
        </p:txBody>
      </p:sp>
      <p:sp>
        <p:nvSpPr>
          <p:cNvPr id="3" name="Datumsplatzhalter 2"/>
          <p:cNvSpPr>
            <a:spLocks noGrp="1"/>
          </p:cNvSpPr>
          <p:nvPr>
            <p:ph type="dt" sz="half" idx="10"/>
          </p:nvPr>
        </p:nvSpPr>
        <p:spPr/>
        <p:txBody>
          <a:bodyPr/>
          <a:lstStyle/>
          <a:p>
            <a:fld id="{58323E49-0F17-4CE4-AEB1-409596865B67}" type="datetimeFigureOut">
              <a:rPr lang="en-GB" smtClean="0"/>
              <a:pPr/>
              <a:t>24/11/2021</a:t>
            </a:fld>
            <a:endParaRPr lang="en-GB" dirty="0"/>
          </a:p>
        </p:txBody>
      </p:sp>
      <p:sp>
        <p:nvSpPr>
          <p:cNvPr id="4" name="Fußzeilenplatzhalter 3"/>
          <p:cNvSpPr>
            <a:spLocks noGrp="1"/>
          </p:cNvSpPr>
          <p:nvPr>
            <p:ph type="ftr" sz="quarter" idx="11"/>
          </p:nvPr>
        </p:nvSpPr>
        <p:spPr/>
        <p:txBody>
          <a:bodyPr/>
          <a:lstStyle/>
          <a:p>
            <a:endParaRPr lang="en-GB" dirty="0"/>
          </a:p>
        </p:txBody>
      </p:sp>
      <p:sp>
        <p:nvSpPr>
          <p:cNvPr id="5" name="Foliennummernplatzhalter 4"/>
          <p:cNvSpPr>
            <a:spLocks noGrp="1"/>
          </p:cNvSpPr>
          <p:nvPr>
            <p:ph type="sldNum" sz="quarter" idx="12"/>
          </p:nvPr>
        </p:nvSpPr>
        <p:spPr/>
        <p:txBody>
          <a:bodyPr/>
          <a:lstStyle/>
          <a:p>
            <a:fld id="{FBE00CF5-E85C-4420-B902-4D72C0B16355}" type="slidenum">
              <a:rPr lang="en-GB" smtClean="0"/>
              <a:pPr/>
              <a:t>‹#›</a:t>
            </a:fld>
            <a:endParaRPr lang="en-GB" dirty="0"/>
          </a:p>
        </p:txBody>
      </p:sp>
      <p:sp>
        <p:nvSpPr>
          <p:cNvPr id="10" name="Textplatzhalter 9"/>
          <p:cNvSpPr>
            <a:spLocks noGrp="1"/>
          </p:cNvSpPr>
          <p:nvPr>
            <p:ph type="body" sz="quarter" idx="14" hasCustomPrompt="1"/>
          </p:nvPr>
        </p:nvSpPr>
        <p:spPr>
          <a:xfrm>
            <a:off x="10975" y="1125538"/>
            <a:ext cx="1499010" cy="587441"/>
          </a:xfrm>
          <a:solidFill>
            <a:schemeClr val="bg1">
              <a:alpha val="66000"/>
            </a:schemeClr>
          </a:solidFill>
        </p:spPr>
        <p:txBody>
          <a:bodyPr wrap="none" lIns="216000" tIns="108000" rIns="216000" bIns="108000">
            <a:spAutoFit/>
          </a:bodyPr>
          <a:lstStyle>
            <a:lvl1pPr algn="l">
              <a:lnSpc>
                <a:spcPct val="100000"/>
              </a:lnSpc>
              <a:spcBef>
                <a:spcPts val="0"/>
              </a:spcBef>
              <a:defRPr sz="2400">
                <a:solidFill>
                  <a:schemeClr val="tx1"/>
                </a:solidFill>
              </a:defRPr>
            </a:lvl1pPr>
          </a:lstStyle>
          <a:p>
            <a:pPr lvl="0"/>
            <a:r>
              <a:rPr lang="en-GB" dirty="0" smtClean="0"/>
              <a:t>Caption</a:t>
            </a:r>
            <a:endParaRPr lang="en-GB"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000" y="6357600"/>
            <a:ext cx="786384" cy="359664"/>
          </a:xfrm>
          <a:prstGeom prst="rect">
            <a:avLst/>
          </a:prstGeom>
        </p:spPr>
      </p:pic>
    </p:spTree>
    <p:extLst>
      <p:ext uri="{BB962C8B-B14F-4D97-AF65-F5344CB8AC3E}">
        <p14:creationId xmlns:p14="http://schemas.microsoft.com/office/powerpoint/2010/main" val="620460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Title and caption">
    <p:spTree>
      <p:nvGrpSpPr>
        <p:cNvPr id="1" name=""/>
        <p:cNvGrpSpPr/>
        <p:nvPr/>
      </p:nvGrpSpPr>
      <p:grpSpPr>
        <a:xfrm>
          <a:off x="0" y="0"/>
          <a:ext cx="0" cy="0"/>
          <a:chOff x="0" y="0"/>
          <a:chExt cx="0" cy="0"/>
        </a:xfrm>
      </p:grpSpPr>
      <p:sp>
        <p:nvSpPr>
          <p:cNvPr id="7" name="Bildplatzhalter 6"/>
          <p:cNvSpPr>
            <a:spLocks noGrp="1"/>
          </p:cNvSpPr>
          <p:nvPr>
            <p:ph type="pic" sz="quarter" idx="13"/>
          </p:nvPr>
        </p:nvSpPr>
        <p:spPr>
          <a:xfrm>
            <a:off x="0" y="595"/>
            <a:ext cx="12192000" cy="6308725"/>
          </a:xfrm>
        </p:spPr>
        <p:txBody>
          <a:bodyPr/>
          <a:lstStyle/>
          <a:p>
            <a:r>
              <a:rPr lang="en-US" smtClean="0"/>
              <a:t>Click icon to add picture</a:t>
            </a:r>
            <a:endParaRPr lang="en-GB"/>
          </a:p>
        </p:txBody>
      </p:sp>
      <p:sp>
        <p:nvSpPr>
          <p:cNvPr id="3" name="Datumsplatzhalter 2"/>
          <p:cNvSpPr>
            <a:spLocks noGrp="1"/>
          </p:cNvSpPr>
          <p:nvPr>
            <p:ph type="dt" sz="half" idx="10"/>
          </p:nvPr>
        </p:nvSpPr>
        <p:spPr/>
        <p:txBody>
          <a:bodyPr/>
          <a:lstStyle/>
          <a:p>
            <a:fld id="{58323E49-0F17-4CE4-AEB1-409596865B67}" type="datetimeFigureOut">
              <a:rPr lang="en-GB" smtClean="0"/>
              <a:pPr/>
              <a:t>24/11/2021</a:t>
            </a:fld>
            <a:endParaRPr lang="en-GB" dirty="0"/>
          </a:p>
        </p:txBody>
      </p:sp>
      <p:sp>
        <p:nvSpPr>
          <p:cNvPr id="4" name="Fußzeilenplatzhalter 3"/>
          <p:cNvSpPr>
            <a:spLocks noGrp="1"/>
          </p:cNvSpPr>
          <p:nvPr>
            <p:ph type="ftr" sz="quarter" idx="11"/>
          </p:nvPr>
        </p:nvSpPr>
        <p:spPr/>
        <p:txBody>
          <a:bodyPr/>
          <a:lstStyle/>
          <a:p>
            <a:endParaRPr lang="en-GB" dirty="0"/>
          </a:p>
        </p:txBody>
      </p:sp>
      <p:sp>
        <p:nvSpPr>
          <p:cNvPr id="5" name="Foliennummernplatzhalter 4"/>
          <p:cNvSpPr>
            <a:spLocks noGrp="1"/>
          </p:cNvSpPr>
          <p:nvPr>
            <p:ph type="sldNum" sz="quarter" idx="12"/>
          </p:nvPr>
        </p:nvSpPr>
        <p:spPr/>
        <p:txBody>
          <a:bodyPr/>
          <a:lstStyle/>
          <a:p>
            <a:fld id="{FBE00CF5-E85C-4420-B902-4D72C0B16355}" type="slidenum">
              <a:rPr lang="en-GB" smtClean="0"/>
              <a:pPr/>
              <a:t>‹#›</a:t>
            </a:fld>
            <a:endParaRPr lang="en-GB" dirty="0"/>
          </a:p>
        </p:txBody>
      </p:sp>
      <p:sp>
        <p:nvSpPr>
          <p:cNvPr id="10" name="Textplatzhalter 9"/>
          <p:cNvSpPr>
            <a:spLocks noGrp="1"/>
          </p:cNvSpPr>
          <p:nvPr>
            <p:ph type="body" sz="quarter" idx="14" hasCustomPrompt="1"/>
          </p:nvPr>
        </p:nvSpPr>
        <p:spPr>
          <a:xfrm>
            <a:off x="10975" y="1125538"/>
            <a:ext cx="1499010" cy="587441"/>
          </a:xfrm>
          <a:solidFill>
            <a:schemeClr val="bg1">
              <a:alpha val="66000"/>
            </a:schemeClr>
          </a:solidFill>
        </p:spPr>
        <p:txBody>
          <a:bodyPr wrap="none" lIns="216000" tIns="108000" rIns="216000" bIns="108000">
            <a:spAutoFit/>
          </a:bodyPr>
          <a:lstStyle>
            <a:lvl1pPr algn="l">
              <a:lnSpc>
                <a:spcPct val="100000"/>
              </a:lnSpc>
              <a:spcBef>
                <a:spcPts val="0"/>
              </a:spcBef>
              <a:defRPr sz="2400">
                <a:solidFill>
                  <a:schemeClr val="tx1"/>
                </a:solidFill>
              </a:defRPr>
            </a:lvl1pPr>
          </a:lstStyle>
          <a:p>
            <a:pPr lvl="0"/>
            <a:r>
              <a:rPr lang="en-GB" dirty="0" smtClean="0"/>
              <a:t>Caption</a:t>
            </a:r>
            <a:endParaRPr lang="en-GB" dirty="0"/>
          </a:p>
        </p:txBody>
      </p:sp>
      <p:sp>
        <p:nvSpPr>
          <p:cNvPr id="8" name="Textplatzhalter 9"/>
          <p:cNvSpPr>
            <a:spLocks noGrp="1"/>
          </p:cNvSpPr>
          <p:nvPr>
            <p:ph type="body" sz="quarter" idx="15" hasCustomPrompt="1"/>
          </p:nvPr>
        </p:nvSpPr>
        <p:spPr>
          <a:xfrm>
            <a:off x="0" y="6021388"/>
            <a:ext cx="12192000" cy="287337"/>
          </a:xfrm>
          <a:solidFill>
            <a:schemeClr val="tx1">
              <a:alpha val="66000"/>
            </a:schemeClr>
          </a:solidFill>
        </p:spPr>
        <p:txBody>
          <a:bodyPr rIns="226800"/>
          <a:lstStyle>
            <a:lvl1pPr algn="r">
              <a:defRPr sz="1200">
                <a:solidFill>
                  <a:schemeClr val="bg1"/>
                </a:solidFill>
              </a:defRPr>
            </a:lvl1pPr>
          </a:lstStyle>
          <a:p>
            <a:pPr lvl="0"/>
            <a:r>
              <a:rPr lang="en-GB" dirty="0" smtClean="0"/>
              <a:t>Caption</a:t>
            </a:r>
            <a:endParaRPr lang="en-GB"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5140" y="6359080"/>
            <a:ext cx="786384" cy="359664"/>
          </a:xfrm>
          <a:prstGeom prst="rect">
            <a:avLst/>
          </a:prstGeom>
        </p:spPr>
      </p:pic>
    </p:spTree>
    <p:extLst>
      <p:ext uri="{BB962C8B-B14F-4D97-AF65-F5344CB8AC3E}">
        <p14:creationId xmlns:p14="http://schemas.microsoft.com/office/powerpoint/2010/main" val="430678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343025" y="274638"/>
            <a:ext cx="9793288" cy="1282700"/>
          </a:xfrm>
          <a:prstGeom prst="rect">
            <a:avLst/>
          </a:prstGeom>
        </p:spPr>
        <p:txBody>
          <a:bodyPr vert="horz" lIns="0" tIns="0" rIns="0" bIns="0" rtlCol="0" anchor="b"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3" name="Textplatzhalter 2"/>
          <p:cNvSpPr>
            <a:spLocks noGrp="1"/>
          </p:cNvSpPr>
          <p:nvPr>
            <p:ph type="body" idx="1"/>
          </p:nvPr>
        </p:nvSpPr>
        <p:spPr>
          <a:xfrm>
            <a:off x="1343026" y="2060576"/>
            <a:ext cx="9793288" cy="4032249"/>
          </a:xfrm>
          <a:prstGeom prst="rect">
            <a:avLst/>
          </a:prstGeom>
        </p:spPr>
        <p:txBody>
          <a:bodyPr vert="horz" lIns="0" tIns="0" rIns="0" bIns="0" rtlCol="0">
            <a:noAutofit/>
          </a:bodyPr>
          <a:lstStyle/>
          <a:p>
            <a:pPr lvl="0"/>
            <a:r>
              <a:rPr lang="en-GB" dirty="0" err="1" smtClean="0"/>
              <a:t>Textmasterformat</a:t>
            </a:r>
            <a:r>
              <a:rPr lang="en-GB" dirty="0" smtClean="0"/>
              <a:t> </a:t>
            </a:r>
            <a:r>
              <a:rPr lang="en-GB" dirty="0" err="1" smtClean="0"/>
              <a:t>bearbeiten</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4" name="Datumsplatzhalter 3"/>
          <p:cNvSpPr>
            <a:spLocks noGrp="1"/>
          </p:cNvSpPr>
          <p:nvPr>
            <p:ph type="dt" sz="half" idx="2"/>
          </p:nvPr>
        </p:nvSpPr>
        <p:spPr>
          <a:xfrm>
            <a:off x="8832304" y="6356350"/>
            <a:ext cx="2016224" cy="365125"/>
          </a:xfrm>
          <a:prstGeom prst="rect">
            <a:avLst/>
          </a:prstGeom>
        </p:spPr>
        <p:txBody>
          <a:bodyPr vert="horz" lIns="0" tIns="0" rIns="0" bIns="0" rtlCol="0" anchor="t" anchorCtr="0"/>
          <a:lstStyle>
            <a:lvl1pPr algn="r">
              <a:defRPr sz="1200">
                <a:solidFill>
                  <a:schemeClr val="tx1"/>
                </a:solidFill>
              </a:defRPr>
            </a:lvl1pPr>
          </a:lstStyle>
          <a:p>
            <a:fld id="{58323E49-0F17-4CE4-AEB1-409596865B67}" type="datetimeFigureOut">
              <a:rPr lang="en-GB" smtClean="0"/>
              <a:pPr/>
              <a:t>24/11/2021</a:t>
            </a:fld>
            <a:endParaRPr lang="en-GB" dirty="0"/>
          </a:p>
        </p:txBody>
      </p:sp>
      <p:sp>
        <p:nvSpPr>
          <p:cNvPr id="5" name="Fußzeilenplatzhalter 4"/>
          <p:cNvSpPr>
            <a:spLocks noGrp="1"/>
          </p:cNvSpPr>
          <p:nvPr>
            <p:ph type="ftr" sz="quarter" idx="3"/>
          </p:nvPr>
        </p:nvSpPr>
        <p:spPr>
          <a:xfrm>
            <a:off x="1847528" y="6356350"/>
            <a:ext cx="6768752" cy="365125"/>
          </a:xfrm>
          <a:prstGeom prst="rect">
            <a:avLst/>
          </a:prstGeom>
        </p:spPr>
        <p:txBody>
          <a:bodyPr vert="horz" lIns="0" tIns="0" rIns="0" bIns="0" rtlCol="0" anchor="t" anchorCtr="0"/>
          <a:lstStyle>
            <a:lvl1pPr algn="l">
              <a:defRPr sz="1200">
                <a:solidFill>
                  <a:schemeClr val="tx1"/>
                </a:solidFill>
              </a:defRPr>
            </a:lvl1pPr>
          </a:lstStyle>
          <a:p>
            <a:endParaRPr lang="en-GB" dirty="0"/>
          </a:p>
        </p:txBody>
      </p:sp>
      <p:sp>
        <p:nvSpPr>
          <p:cNvPr id="6" name="Foliennummernplatzhalter 5"/>
          <p:cNvSpPr>
            <a:spLocks noGrp="1"/>
          </p:cNvSpPr>
          <p:nvPr>
            <p:ph type="sldNum" sz="quarter" idx="4"/>
          </p:nvPr>
        </p:nvSpPr>
        <p:spPr>
          <a:xfrm>
            <a:off x="1343025" y="6356350"/>
            <a:ext cx="432495" cy="365125"/>
          </a:xfrm>
          <a:prstGeom prst="rect">
            <a:avLst/>
          </a:prstGeom>
        </p:spPr>
        <p:txBody>
          <a:bodyPr vert="horz" lIns="0" tIns="0" rIns="0" bIns="0" rtlCol="0" anchor="t" anchorCtr="0"/>
          <a:lstStyle>
            <a:lvl1pPr algn="l">
              <a:defRPr sz="1200">
                <a:solidFill>
                  <a:schemeClr val="tx1"/>
                </a:solidFill>
              </a:defRPr>
            </a:lvl1pPr>
          </a:lstStyle>
          <a:p>
            <a:fld id="{FBE00CF5-E85C-4420-B902-4D72C0B16355}" type="slidenum">
              <a:rPr lang="en-GB" smtClean="0"/>
              <a:pPr/>
              <a:t>‹#›</a:t>
            </a:fld>
            <a:endParaRPr lang="en-GB" dirty="0"/>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80000" y="6372000"/>
            <a:ext cx="632969" cy="367564"/>
          </a:xfrm>
          <a:prstGeom prst="rect">
            <a:avLst/>
          </a:prstGeom>
        </p:spPr>
      </p:pic>
      <p:pic>
        <p:nvPicPr>
          <p:cNvPr id="8" name="Picture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110629" y="6371999"/>
            <a:ext cx="876961" cy="142170"/>
          </a:xfrm>
          <a:prstGeom prst="rect">
            <a:avLst/>
          </a:prstGeom>
        </p:spPr>
      </p:pic>
      <p:pic>
        <p:nvPicPr>
          <p:cNvPr id="9" name="Picture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26000" y="6357600"/>
            <a:ext cx="786384" cy="359664"/>
          </a:xfrm>
          <a:prstGeom prst="rect">
            <a:avLst/>
          </a:prstGeom>
        </p:spPr>
      </p:pic>
    </p:spTree>
    <p:extLst>
      <p:ext uri="{BB962C8B-B14F-4D97-AF65-F5344CB8AC3E}">
        <p14:creationId xmlns:p14="http://schemas.microsoft.com/office/powerpoint/2010/main" val="2398598684"/>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65" r:id="rId3"/>
    <p:sldLayoutId id="2147483671" r:id="rId4"/>
    <p:sldLayoutId id="2147483672" r:id="rId5"/>
    <p:sldLayoutId id="2147483673" r:id="rId6"/>
    <p:sldLayoutId id="2147483664" r:id="rId7"/>
    <p:sldLayoutId id="2147483674" r:id="rId8"/>
    <p:sldLayoutId id="2147483675" r:id="rId9"/>
    <p:sldLayoutId id="2147483670" r:id="rId10"/>
    <p:sldLayoutId id="2147483676" r:id="rId11"/>
    <p:sldLayoutId id="2147483677"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tx1"/>
          </a:solidFill>
          <a:latin typeface="+mn-lt"/>
          <a:ea typeface="+mn-ea"/>
          <a:cs typeface="+mn-cs"/>
        </a:defRPr>
      </a:lvl1pPr>
      <a:lvl2pPr marL="2304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mn-lt"/>
          <a:ea typeface="+mn-ea"/>
          <a:cs typeface="+mn-cs"/>
        </a:defRPr>
      </a:lvl2pPr>
      <a:lvl3pPr marL="6876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1448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16020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4.jp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8927" y="310024"/>
            <a:ext cx="1486804" cy="241035"/>
          </a:xfrm>
          <a:prstGeom prst="rect">
            <a:avLst/>
          </a:prstGeom>
        </p:spPr>
      </p:pic>
    </p:spTree>
    <p:extLst>
      <p:ext uri="{BB962C8B-B14F-4D97-AF65-F5344CB8AC3E}">
        <p14:creationId xmlns:p14="http://schemas.microsoft.com/office/powerpoint/2010/main" val="36871020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idx="4294967295"/>
          </p:nvPr>
        </p:nvSpPr>
        <p:spPr>
          <a:xfrm>
            <a:off x="0" y="404813"/>
            <a:ext cx="11137900" cy="720725"/>
          </a:xfrm>
          <a:prstGeom prst="rect">
            <a:avLst/>
          </a:prstGeom>
        </p:spPr>
        <p:txBody>
          <a:bodyPr/>
          <a:lstStyle/>
          <a:p>
            <a:r>
              <a:rPr lang="en-GB" dirty="0">
                <a:solidFill>
                  <a:schemeClr val="bg1"/>
                </a:solidFill>
                <a:latin typeface="Arial" panose="020B0604020202020204" pitchFamily="34" charset="0"/>
                <a:cs typeface="Arial" panose="020B0604020202020204" pitchFamily="34" charset="0"/>
              </a:rPr>
              <a:t>r</a:t>
            </a:r>
            <a:r>
              <a:rPr lang="en-GB" dirty="0" smtClean="0">
                <a:solidFill>
                  <a:schemeClr val="bg1"/>
                </a:solidFill>
                <a:latin typeface="Arial" panose="020B0604020202020204" pitchFamily="34" charset="0"/>
                <a:cs typeface="Arial" panose="020B0604020202020204" pitchFamily="34" charset="0"/>
              </a:rPr>
              <a:t>eviews as exhibitions</a:t>
            </a:r>
            <a:endParaRPr lang="en-GB" dirty="0">
              <a:solidFill>
                <a:schemeClr val="bg1"/>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7960"/>
          <a:stretch/>
        </p:blipFill>
        <p:spPr>
          <a:xfrm>
            <a:off x="0" y="-1179512"/>
            <a:ext cx="12192000" cy="7488000"/>
          </a:xfrm>
          <a:prstGeom prst="rect">
            <a:avLst/>
          </a:prstGeom>
        </p:spPr>
      </p:pic>
    </p:spTree>
    <p:extLst>
      <p:ext uri="{BB962C8B-B14F-4D97-AF65-F5344CB8AC3E}">
        <p14:creationId xmlns:p14="http://schemas.microsoft.com/office/powerpoint/2010/main" val="594414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a:spLocks noGrp="1"/>
          </p:cNvSpPr>
          <p:nvPr>
            <p:ph type="body" sz="quarter" idx="14"/>
          </p:nvPr>
        </p:nvSpPr>
        <p:spPr>
          <a:xfrm>
            <a:off x="0" y="6021388"/>
            <a:ext cx="12192000" cy="287337"/>
          </a:xfrm>
        </p:spPr>
        <p:txBody>
          <a:bodyPr/>
          <a:lstStyle/>
          <a:p>
            <a:r>
              <a:rPr lang="en-US" dirty="0" smtClean="0"/>
              <a:t>Brick Labyrinth, ETH Zurich</a:t>
            </a:r>
            <a:endParaRPr lang="de-DE" dirty="0"/>
          </a:p>
        </p:txBody>
      </p:sp>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5499" b="15499"/>
          <a:stretch>
            <a:fillRect/>
          </a:stretch>
        </p:blipFill>
        <p:spPr/>
      </p:pic>
    </p:spTree>
    <p:extLst>
      <p:ext uri="{BB962C8B-B14F-4D97-AF65-F5344CB8AC3E}">
        <p14:creationId xmlns:p14="http://schemas.microsoft.com/office/powerpoint/2010/main" val="34532104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a:spLocks noGrp="1"/>
          </p:cNvSpPr>
          <p:nvPr>
            <p:ph type="body" sz="quarter" idx="14"/>
          </p:nvPr>
        </p:nvSpPr>
        <p:spPr>
          <a:xfrm>
            <a:off x="0" y="6021388"/>
            <a:ext cx="12192000" cy="287337"/>
          </a:xfrm>
        </p:spPr>
        <p:txBody>
          <a:bodyPr/>
          <a:lstStyle/>
          <a:p>
            <a:r>
              <a:rPr lang="en-US" dirty="0" smtClean="0"/>
              <a:t>Brick Labyrinth, ETH Zurich</a:t>
            </a:r>
            <a:endParaRPr lang="de-DE" dirty="0"/>
          </a:p>
        </p:txBody>
      </p:sp>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1191" b="11191"/>
          <a:stretch>
            <a:fillRect/>
          </a:stretch>
        </p:blipFill>
        <p:spPr/>
      </p:pic>
    </p:spTree>
    <p:extLst>
      <p:ext uri="{BB962C8B-B14F-4D97-AF65-F5344CB8AC3E}">
        <p14:creationId xmlns:p14="http://schemas.microsoft.com/office/powerpoint/2010/main" val="4242116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a:spLocks noGrp="1"/>
          </p:cNvSpPr>
          <p:nvPr>
            <p:ph type="body" sz="quarter" idx="14"/>
          </p:nvPr>
        </p:nvSpPr>
        <p:spPr>
          <a:xfrm>
            <a:off x="0" y="6021388"/>
            <a:ext cx="12192000" cy="287337"/>
          </a:xfrm>
        </p:spPr>
        <p:txBody>
          <a:bodyPr/>
          <a:lstStyle/>
          <a:p>
            <a:r>
              <a:rPr lang="en-US" dirty="0" smtClean="0"/>
              <a:t>Brick Labyrinth, ETH Zurich</a:t>
            </a:r>
            <a:endParaRPr lang="de-DE" dirty="0"/>
          </a:p>
        </p:txBody>
      </p:sp>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1243" b="11243"/>
          <a:stretch>
            <a:fillRect/>
          </a:stretch>
        </p:blipFill>
        <p:spPr/>
      </p:pic>
    </p:spTree>
    <p:extLst>
      <p:ext uri="{BB962C8B-B14F-4D97-AF65-F5344CB8AC3E}">
        <p14:creationId xmlns:p14="http://schemas.microsoft.com/office/powerpoint/2010/main" val="26271927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1240" b="11240"/>
          <a:stretch>
            <a:fillRect/>
          </a:stretch>
        </p:blipFill>
        <p:spPr/>
      </p:pic>
      <p:sp>
        <p:nvSpPr>
          <p:cNvPr id="5" name="Text Placeholder 5"/>
          <p:cNvSpPr>
            <a:spLocks noGrp="1"/>
          </p:cNvSpPr>
          <p:nvPr>
            <p:ph type="body" sz="quarter" idx="14"/>
          </p:nvPr>
        </p:nvSpPr>
        <p:spPr>
          <a:xfrm>
            <a:off x="0" y="6021388"/>
            <a:ext cx="12192000" cy="287337"/>
          </a:xfrm>
        </p:spPr>
        <p:txBody>
          <a:bodyPr/>
          <a:lstStyle/>
          <a:p>
            <a:r>
              <a:rPr lang="en-US" dirty="0" smtClean="0"/>
              <a:t>Brick Labyrinth, ETH Zurich</a:t>
            </a:r>
            <a:endParaRPr lang="de-DE" dirty="0"/>
          </a:p>
        </p:txBody>
      </p:sp>
    </p:spTree>
    <p:extLst>
      <p:ext uri="{BB962C8B-B14F-4D97-AF65-F5344CB8AC3E}">
        <p14:creationId xmlns:p14="http://schemas.microsoft.com/office/powerpoint/2010/main" val="1749343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1243" b="11243"/>
          <a:stretch>
            <a:fillRect/>
          </a:stretch>
        </p:blipFill>
        <p:spPr/>
      </p:pic>
      <p:sp>
        <p:nvSpPr>
          <p:cNvPr id="5" name="Text Placeholder 5"/>
          <p:cNvSpPr>
            <a:spLocks noGrp="1"/>
          </p:cNvSpPr>
          <p:nvPr>
            <p:ph type="body" sz="quarter" idx="14"/>
          </p:nvPr>
        </p:nvSpPr>
        <p:spPr>
          <a:xfrm>
            <a:off x="0" y="6021388"/>
            <a:ext cx="12192000" cy="287337"/>
          </a:xfrm>
        </p:spPr>
        <p:txBody>
          <a:bodyPr/>
          <a:lstStyle/>
          <a:p>
            <a:r>
              <a:rPr lang="en-US" dirty="0" smtClean="0"/>
              <a:t>Brick Labyrinth, ETH Zurich</a:t>
            </a:r>
            <a:endParaRPr lang="de-DE" dirty="0"/>
          </a:p>
        </p:txBody>
      </p:sp>
    </p:spTree>
    <p:extLst>
      <p:ext uri="{BB962C8B-B14F-4D97-AF65-F5344CB8AC3E}">
        <p14:creationId xmlns:p14="http://schemas.microsoft.com/office/powerpoint/2010/main" val="1718221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a:spLocks noGrp="1"/>
          </p:cNvSpPr>
          <p:nvPr>
            <p:ph type="body" sz="quarter" idx="14"/>
          </p:nvPr>
        </p:nvSpPr>
        <p:spPr>
          <a:xfrm>
            <a:off x="0" y="6021388"/>
            <a:ext cx="12192000" cy="287337"/>
          </a:xfrm>
        </p:spPr>
        <p:txBody>
          <a:bodyPr/>
          <a:lstStyle/>
          <a:p>
            <a:r>
              <a:rPr lang="en-US" dirty="0" smtClean="0"/>
              <a:t>Brick Labyrinth, ETH Zurich</a:t>
            </a:r>
            <a:endParaRPr lang="de-DE" dirty="0"/>
          </a:p>
        </p:txBody>
      </p:sp>
      <p:pic>
        <p:nvPicPr>
          <p:cNvPr id="3" name="Picture Placeholder 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1118" b="11118"/>
          <a:stretch>
            <a:fillRect/>
          </a:stretch>
        </p:blipFill>
        <p:spPr/>
      </p:pic>
    </p:spTree>
    <p:extLst>
      <p:ext uri="{BB962C8B-B14F-4D97-AF65-F5344CB8AC3E}">
        <p14:creationId xmlns:p14="http://schemas.microsoft.com/office/powerpoint/2010/main" val="23531145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a:spLocks noGrp="1"/>
          </p:cNvSpPr>
          <p:nvPr>
            <p:ph type="body" sz="quarter" idx="14"/>
          </p:nvPr>
        </p:nvSpPr>
        <p:spPr>
          <a:xfrm>
            <a:off x="0" y="6021388"/>
            <a:ext cx="12192000" cy="287337"/>
          </a:xfrm>
        </p:spPr>
        <p:txBody>
          <a:bodyPr/>
          <a:lstStyle/>
          <a:p>
            <a:r>
              <a:rPr lang="en-US" dirty="0" smtClean="0"/>
              <a:t>Brick Labyrinth, ETH Zurich</a:t>
            </a:r>
            <a:endParaRPr lang="de-DE" dirty="0"/>
          </a:p>
        </p:txBody>
      </p:sp>
      <p:pic>
        <p:nvPicPr>
          <p:cNvPr id="3" name="Picture Placeholder 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1118" b="11118"/>
          <a:stretch>
            <a:fillRect/>
          </a:stretch>
        </p:blipFill>
        <p:spPr/>
      </p:pic>
    </p:spTree>
    <p:extLst>
      <p:ext uri="{BB962C8B-B14F-4D97-AF65-F5344CB8AC3E}">
        <p14:creationId xmlns:p14="http://schemas.microsoft.com/office/powerpoint/2010/main" val="1068994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029" b="4029"/>
          <a:stretch>
            <a:fillRect/>
          </a:stretch>
        </p:blipFill>
        <p:spPr/>
      </p:pic>
      <p:sp>
        <p:nvSpPr>
          <p:cNvPr id="4" name="Text Placeholder 3"/>
          <p:cNvSpPr>
            <a:spLocks noGrp="1"/>
          </p:cNvSpPr>
          <p:nvPr>
            <p:ph type="body" sz="quarter" idx="14"/>
          </p:nvPr>
        </p:nvSpPr>
        <p:spPr/>
        <p:txBody>
          <a:bodyPr/>
          <a:lstStyle/>
          <a:p>
            <a:r>
              <a:rPr lang="en-US" dirty="0" smtClean="0"/>
              <a:t>V&amp;A Dundee, image from arup.com</a:t>
            </a:r>
            <a:r>
              <a:rPr lang="en-US" dirty="0"/>
              <a:t>, © Ross Fraser McLean</a:t>
            </a:r>
            <a:endParaRPr lang="de-CH" dirty="0"/>
          </a:p>
        </p:txBody>
      </p:sp>
    </p:spTree>
    <p:extLst>
      <p:ext uri="{BB962C8B-B14F-4D97-AF65-F5344CB8AC3E}">
        <p14:creationId xmlns:p14="http://schemas.microsoft.com/office/powerpoint/2010/main" val="16360997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ll_modules_coming_togeth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541"/>
            <a:ext cx="12192000" cy="6860680"/>
          </a:xfrm>
          <a:prstGeom prst="rect">
            <a:avLst/>
          </a:prstGeom>
        </p:spPr>
      </p:pic>
    </p:spTree>
    <p:extLst>
      <p:ext uri="{BB962C8B-B14F-4D97-AF65-F5344CB8AC3E}">
        <p14:creationId xmlns:p14="http://schemas.microsoft.com/office/powerpoint/2010/main" val="284780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Meeting ABB </a:t>
            </a:r>
            <a:r>
              <a:rPr lang="en-US" dirty="0" err="1" smtClean="0"/>
              <a:t>Cobot</a:t>
            </a:r>
            <a:r>
              <a:rPr lang="en-US" dirty="0" smtClean="0"/>
              <a:t> Lab</a:t>
            </a:r>
            <a:endParaRPr lang="de-CH" dirty="0"/>
          </a:p>
        </p:txBody>
      </p:sp>
      <p:sp>
        <p:nvSpPr>
          <p:cNvPr id="3" name="Text Placeholder 2"/>
          <p:cNvSpPr>
            <a:spLocks noGrp="1"/>
          </p:cNvSpPr>
          <p:nvPr>
            <p:ph type="body" sz="quarter" idx="10"/>
          </p:nvPr>
        </p:nvSpPr>
        <p:spPr/>
        <p:txBody>
          <a:bodyPr/>
          <a:lstStyle/>
          <a:p>
            <a:r>
              <a:rPr lang="en-US" dirty="0" smtClean="0"/>
              <a:t>Dr. Petrus Aejmelaeus-Lindström</a:t>
            </a:r>
          </a:p>
          <a:p>
            <a:r>
              <a:rPr lang="en-US" dirty="0" smtClean="0"/>
              <a:t>Lecturer and MAS DFAB </a:t>
            </a:r>
            <a:r>
              <a:rPr lang="en-US" dirty="0" err="1" smtClean="0"/>
              <a:t>Cordinator</a:t>
            </a:r>
            <a:endParaRPr lang="de-CH" dirty="0"/>
          </a:p>
        </p:txBody>
      </p:sp>
      <p:sp>
        <p:nvSpPr>
          <p:cNvPr id="4" name="Text Placeholder 3"/>
          <p:cNvSpPr>
            <a:spLocks noGrp="1"/>
          </p:cNvSpPr>
          <p:nvPr>
            <p:ph type="body" sz="quarter" idx="11"/>
          </p:nvPr>
        </p:nvSpPr>
        <p:spPr/>
        <p:txBody>
          <a:bodyPr/>
          <a:lstStyle/>
          <a:p>
            <a:r>
              <a:rPr lang="en-US" dirty="0" smtClean="0"/>
              <a:t>25.11.2021</a:t>
            </a:r>
            <a:endParaRPr lang="de-CH" dirty="0"/>
          </a:p>
        </p:txBody>
      </p:sp>
    </p:spTree>
    <p:extLst>
      <p:ext uri="{BB962C8B-B14F-4D97-AF65-F5344CB8AC3E}">
        <p14:creationId xmlns:p14="http://schemas.microsoft.com/office/powerpoint/2010/main" val="2594269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8C00031D-714D-4737-ACC3-D7D86037F99E}"/>
              </a:ext>
            </a:extLst>
          </p:cNvPr>
          <p:cNvSpPr>
            <a:spLocks noGrp="1"/>
          </p:cNvSpPr>
          <p:nvPr>
            <p:ph type="body" sz="quarter" idx="14"/>
          </p:nvPr>
        </p:nvSpPr>
        <p:spPr>
          <a:xfrm>
            <a:off x="0" y="6021388"/>
            <a:ext cx="12192000" cy="287337"/>
          </a:xfrm>
        </p:spPr>
        <p:txBody>
          <a:bodyPr/>
          <a:lstStyle/>
          <a:p>
            <a:r>
              <a:rPr lang="en-US" dirty="0" smtClean="0"/>
              <a:t>Distribution along a seam between three modules, flipping of directionality and generation of additional dowel connections</a:t>
            </a:r>
            <a:endParaRPr lang="en-CH"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9386"/>
            <a:ext cx="3360000" cy="2520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5111" y="79386"/>
            <a:ext cx="3360000" cy="25200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0221" y="79386"/>
            <a:ext cx="3360000" cy="2520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8261" y="3141248"/>
            <a:ext cx="3360000" cy="25200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6521" y="3141248"/>
            <a:ext cx="3360000" cy="2520000"/>
          </a:xfrm>
          <a:prstGeom prst="rect">
            <a:avLst/>
          </a:prstGeom>
        </p:spPr>
      </p:pic>
      <p:sp>
        <p:nvSpPr>
          <p:cNvPr id="9" name="TextBox 8"/>
          <p:cNvSpPr txBox="1"/>
          <p:nvPr/>
        </p:nvSpPr>
        <p:spPr>
          <a:xfrm>
            <a:off x="695400" y="2591847"/>
            <a:ext cx="1487488" cy="400110"/>
          </a:xfrm>
          <a:prstGeom prst="rect">
            <a:avLst/>
          </a:prstGeom>
          <a:noFill/>
        </p:spPr>
        <p:txBody>
          <a:bodyPr wrap="square" rtlCol="0">
            <a:spAutoFit/>
          </a:bodyPr>
          <a:lstStyle/>
          <a:p>
            <a:r>
              <a:rPr lang="en-US" sz="1000" dirty="0" smtClean="0"/>
              <a:t>Surface domains (UV), 6 base surfaces</a:t>
            </a:r>
            <a:endParaRPr lang="de-CH" sz="1000" dirty="0"/>
          </a:p>
        </p:txBody>
      </p:sp>
      <p:sp>
        <p:nvSpPr>
          <p:cNvPr id="11" name="TextBox 10"/>
          <p:cNvSpPr txBox="1"/>
          <p:nvPr/>
        </p:nvSpPr>
        <p:spPr>
          <a:xfrm>
            <a:off x="5087888" y="2591847"/>
            <a:ext cx="1487488" cy="400110"/>
          </a:xfrm>
          <a:prstGeom prst="rect">
            <a:avLst/>
          </a:prstGeom>
          <a:noFill/>
        </p:spPr>
        <p:txBody>
          <a:bodyPr wrap="square" rtlCol="0">
            <a:spAutoFit/>
          </a:bodyPr>
          <a:lstStyle/>
          <a:p>
            <a:r>
              <a:rPr lang="en-US" sz="1000" dirty="0" smtClean="0"/>
              <a:t>Alignment problems between surfaces</a:t>
            </a:r>
            <a:endParaRPr lang="de-CH" sz="1000" dirty="0"/>
          </a:p>
        </p:txBody>
      </p:sp>
      <p:sp>
        <p:nvSpPr>
          <p:cNvPr id="12" name="TextBox 11"/>
          <p:cNvSpPr txBox="1"/>
          <p:nvPr/>
        </p:nvSpPr>
        <p:spPr>
          <a:xfrm>
            <a:off x="9502999" y="2591847"/>
            <a:ext cx="1487488" cy="246221"/>
          </a:xfrm>
          <a:prstGeom prst="rect">
            <a:avLst/>
          </a:prstGeom>
          <a:noFill/>
        </p:spPr>
        <p:txBody>
          <a:bodyPr wrap="square" rtlCol="0">
            <a:spAutoFit/>
          </a:bodyPr>
          <a:lstStyle/>
          <a:p>
            <a:r>
              <a:rPr lang="en-US" sz="1000" dirty="0" smtClean="0"/>
              <a:t>Flipping directionalities</a:t>
            </a:r>
            <a:endParaRPr lang="de-CH" sz="1000" dirty="0"/>
          </a:p>
        </p:txBody>
      </p:sp>
      <p:sp>
        <p:nvSpPr>
          <p:cNvPr id="14" name="TextBox 13"/>
          <p:cNvSpPr txBox="1"/>
          <p:nvPr/>
        </p:nvSpPr>
        <p:spPr>
          <a:xfrm>
            <a:off x="2400664" y="5653709"/>
            <a:ext cx="1823127" cy="246221"/>
          </a:xfrm>
          <a:prstGeom prst="rect">
            <a:avLst/>
          </a:prstGeom>
          <a:noFill/>
        </p:spPr>
        <p:txBody>
          <a:bodyPr wrap="square" rtlCol="0">
            <a:spAutoFit/>
          </a:bodyPr>
          <a:lstStyle/>
          <a:p>
            <a:r>
              <a:rPr lang="en-US" sz="1000" dirty="0" smtClean="0"/>
              <a:t>Additional dowel connections</a:t>
            </a:r>
            <a:endParaRPr lang="de-CH" sz="1000" dirty="0"/>
          </a:p>
        </p:txBody>
      </p:sp>
      <p:sp>
        <p:nvSpPr>
          <p:cNvPr id="15" name="TextBox 14"/>
          <p:cNvSpPr txBox="1"/>
          <p:nvPr/>
        </p:nvSpPr>
        <p:spPr>
          <a:xfrm>
            <a:off x="7464152" y="5653709"/>
            <a:ext cx="2038847" cy="246221"/>
          </a:xfrm>
          <a:prstGeom prst="rect">
            <a:avLst/>
          </a:prstGeom>
          <a:noFill/>
        </p:spPr>
        <p:txBody>
          <a:bodyPr wrap="square" rtlCol="0">
            <a:spAutoFit/>
          </a:bodyPr>
          <a:lstStyle/>
          <a:p>
            <a:r>
              <a:rPr lang="en-US" sz="1000" dirty="0" smtClean="0"/>
              <a:t>Seams between three modules</a:t>
            </a:r>
            <a:endParaRPr lang="de-CH" sz="1000" dirty="0"/>
          </a:p>
        </p:txBody>
      </p:sp>
    </p:spTree>
    <p:extLst>
      <p:ext uri="{BB962C8B-B14F-4D97-AF65-F5344CB8AC3E}">
        <p14:creationId xmlns:p14="http://schemas.microsoft.com/office/powerpoint/2010/main" val="3920777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abrication_of_one_modu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8000"/>
          <a:stretch>
            <a:fillRect/>
          </a:stretch>
        </p:blipFill>
        <p:spPr>
          <a:xfrm>
            <a:off x="316" y="0"/>
            <a:ext cx="12191999" cy="6309320"/>
          </a:xfrm>
          <a:prstGeom prst="rect">
            <a:avLst/>
          </a:prstGeom>
        </p:spPr>
      </p:pic>
      <p:sp>
        <p:nvSpPr>
          <p:cNvPr id="11" name="Text Placeholder 10"/>
          <p:cNvSpPr>
            <a:spLocks noGrp="1"/>
          </p:cNvSpPr>
          <p:nvPr>
            <p:ph type="body" sz="quarter" idx="14"/>
          </p:nvPr>
        </p:nvSpPr>
        <p:spPr/>
        <p:txBody>
          <a:bodyPr/>
          <a:lstStyle/>
          <a:p>
            <a:r>
              <a:rPr lang="en-US" dirty="0" smtClean="0"/>
              <a:t>Fabrication sequence of one module</a:t>
            </a:r>
            <a:endParaRPr lang="de-CH" dirty="0"/>
          </a:p>
        </p:txBody>
      </p:sp>
    </p:spTree>
    <p:extLst>
      <p:ext uri="{BB962C8B-B14F-4D97-AF65-F5344CB8AC3E}">
        <p14:creationId xmlns:p14="http://schemas.microsoft.com/office/powerpoint/2010/main" val="156722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2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rotWithShape="1">
          <a:blip r:embed="rId2" cstate="print">
            <a:extLst>
              <a:ext uri="{BEBA8EAE-BF5A-486C-A8C5-ECC9F3942E4B}">
                <a14:imgProps xmlns:a14="http://schemas.microsoft.com/office/drawing/2010/main">
                  <a14:imgLayer r:embed="rId3">
                    <a14:imgEffect>
                      <a14:colorTemperature colorTemp="9400"/>
                    </a14:imgEffect>
                  </a14:imgLayer>
                </a14:imgProps>
              </a:ext>
              <a:ext uri="{28A0092B-C50C-407E-A947-70E740481C1C}">
                <a14:useLocalDpi xmlns:a14="http://schemas.microsoft.com/office/drawing/2010/main" val="0"/>
              </a:ext>
            </a:extLst>
          </a:blip>
          <a:srcRect t="-549" b="22999"/>
          <a:stretch/>
        </p:blipFill>
        <p:spPr/>
      </p:pic>
      <p:sp>
        <p:nvSpPr>
          <p:cNvPr id="4" name="Text Placeholder 3"/>
          <p:cNvSpPr>
            <a:spLocks noGrp="1"/>
          </p:cNvSpPr>
          <p:nvPr>
            <p:ph type="body" sz="quarter" idx="14"/>
          </p:nvPr>
        </p:nvSpPr>
        <p:spPr/>
        <p:txBody>
          <a:bodyPr/>
          <a:lstStyle/>
          <a:p>
            <a:r>
              <a:rPr lang="en-US" dirty="0"/>
              <a:t>Up Sticks, V&amp;A Dundee</a:t>
            </a:r>
            <a:endParaRPr lang="de-CH" dirty="0"/>
          </a:p>
        </p:txBody>
      </p:sp>
    </p:spTree>
    <p:extLst>
      <p:ext uri="{BB962C8B-B14F-4D97-AF65-F5344CB8AC3E}">
        <p14:creationId xmlns:p14="http://schemas.microsoft.com/office/powerpoint/2010/main" val="56932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rotWithShape="1">
          <a:blip r:embed="rId2" cstate="print">
            <a:extLst>
              <a:ext uri="{BEBA8EAE-BF5A-486C-A8C5-ECC9F3942E4B}">
                <a14:imgProps xmlns:a14="http://schemas.microsoft.com/office/drawing/2010/main">
                  <a14:imgLayer r:embed="rId3">
                    <a14:imgEffect>
                      <a14:colorTemperature colorTemp="9400"/>
                    </a14:imgEffect>
                  </a14:imgLayer>
                </a14:imgProps>
              </a:ext>
              <a:ext uri="{28A0092B-C50C-407E-A947-70E740481C1C}">
                <a14:useLocalDpi xmlns:a14="http://schemas.microsoft.com/office/drawing/2010/main" val="0"/>
              </a:ext>
            </a:extLst>
          </a:blip>
          <a:srcRect t="3881" b="18501"/>
          <a:stretch/>
        </p:blipFill>
        <p:spPr/>
      </p:pic>
      <p:sp>
        <p:nvSpPr>
          <p:cNvPr id="4" name="Text Placeholder 3"/>
          <p:cNvSpPr>
            <a:spLocks noGrp="1"/>
          </p:cNvSpPr>
          <p:nvPr>
            <p:ph type="body" sz="quarter" idx="14"/>
          </p:nvPr>
        </p:nvSpPr>
        <p:spPr/>
        <p:txBody>
          <a:bodyPr/>
          <a:lstStyle/>
          <a:p>
            <a:r>
              <a:rPr lang="en-US" dirty="0"/>
              <a:t>Up Sticks, V&amp;A Dundee</a:t>
            </a:r>
            <a:endParaRPr lang="de-CH" dirty="0"/>
          </a:p>
        </p:txBody>
      </p:sp>
    </p:spTree>
    <p:extLst>
      <p:ext uri="{BB962C8B-B14F-4D97-AF65-F5344CB8AC3E}">
        <p14:creationId xmlns:p14="http://schemas.microsoft.com/office/powerpoint/2010/main" val="1269626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13"/>
          </p:nvPr>
        </p:nvPicPr>
        <p:blipFill>
          <a:blip r:embed="rId3" cstate="print">
            <a:extLst>
              <a:ext uri="{BEBA8EAE-BF5A-486C-A8C5-ECC9F3942E4B}">
                <a14:imgProps xmlns:a14="http://schemas.microsoft.com/office/drawing/2010/main">
                  <a14:imgLayer r:embed="rId4">
                    <a14:imgEffect>
                      <a14:colorTemperature colorTemp="9400"/>
                    </a14:imgEffect>
                  </a14:imgLayer>
                </a14:imgProps>
              </a:ext>
              <a:ext uri="{28A0092B-C50C-407E-A947-70E740481C1C}">
                <a14:useLocalDpi xmlns:a14="http://schemas.microsoft.com/office/drawing/2010/main" val="0"/>
              </a:ext>
            </a:extLst>
          </a:blip>
          <a:srcRect t="11191" b="11191"/>
          <a:stretch>
            <a:fillRect/>
          </a:stretch>
        </p:blipFill>
        <p:spPr/>
      </p:pic>
      <p:sp>
        <p:nvSpPr>
          <p:cNvPr id="4" name="Text Placeholder 3"/>
          <p:cNvSpPr>
            <a:spLocks noGrp="1"/>
          </p:cNvSpPr>
          <p:nvPr>
            <p:ph type="body" sz="quarter" idx="14"/>
          </p:nvPr>
        </p:nvSpPr>
        <p:spPr/>
        <p:txBody>
          <a:bodyPr/>
          <a:lstStyle/>
          <a:p>
            <a:r>
              <a:rPr lang="en-US" dirty="0"/>
              <a:t>Up Sticks, V&amp;A Dundee</a:t>
            </a:r>
            <a:endParaRPr lang="de-CH" dirty="0"/>
          </a:p>
        </p:txBody>
      </p:sp>
    </p:spTree>
    <p:extLst>
      <p:ext uri="{BB962C8B-B14F-4D97-AF65-F5344CB8AC3E}">
        <p14:creationId xmlns:p14="http://schemas.microsoft.com/office/powerpoint/2010/main" val="16463456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7746" b="294"/>
          <a:stretch/>
        </p:blipFill>
        <p:spPr/>
      </p:pic>
      <p:sp>
        <p:nvSpPr>
          <p:cNvPr id="3" name="Text Placeholder 2"/>
          <p:cNvSpPr>
            <a:spLocks noGrp="1"/>
          </p:cNvSpPr>
          <p:nvPr>
            <p:ph type="body" sz="quarter" idx="14"/>
          </p:nvPr>
        </p:nvSpPr>
        <p:spPr/>
        <p:txBody>
          <a:bodyPr/>
          <a:lstStyle/>
          <a:p>
            <a:r>
              <a:rPr lang="en-US" dirty="0" smtClean="0"/>
              <a:t>Concrete Choreography, Origen Festival 2019, </a:t>
            </a:r>
            <a:r>
              <a:rPr lang="en-US" dirty="0" err="1" smtClean="0"/>
              <a:t>Riom</a:t>
            </a:r>
            <a:r>
              <a:rPr lang="en-US" dirty="0" smtClean="0"/>
              <a:t>, CH</a:t>
            </a:r>
            <a:endParaRPr lang="en-GB" dirty="0"/>
          </a:p>
        </p:txBody>
      </p:sp>
    </p:spTree>
    <p:extLst>
      <p:ext uri="{BB962C8B-B14F-4D97-AF65-F5344CB8AC3E}">
        <p14:creationId xmlns:p14="http://schemas.microsoft.com/office/powerpoint/2010/main" val="2122967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Eggshell </a:t>
            </a:r>
            <a:r>
              <a:rPr lang="en-GB" dirty="0" err="1" smtClean="0"/>
              <a:t>Pavillion</a:t>
            </a:r>
            <a:r>
              <a:rPr lang="en-GB" dirty="0" smtClean="0"/>
              <a:t/>
            </a:r>
            <a:br>
              <a:rPr lang="en-GB" dirty="0" smtClean="0"/>
            </a:br>
            <a:r>
              <a:rPr lang="en-GB" dirty="0" smtClean="0"/>
              <a:t>MAS DFAB T2 2022</a:t>
            </a:r>
            <a:endParaRPr lang="en-GB"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825" y="4895927"/>
            <a:ext cx="1211069" cy="196334"/>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0397" y="4822755"/>
            <a:ext cx="1211949" cy="667184"/>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1824" y="4901533"/>
            <a:ext cx="1881643" cy="47957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7145" y="4879280"/>
            <a:ext cx="954564" cy="554133"/>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9276" y="4957996"/>
            <a:ext cx="786384" cy="359664"/>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2384" y="4822755"/>
            <a:ext cx="576064" cy="579134"/>
          </a:xfrm>
          <a:prstGeom prst="rect">
            <a:avLst/>
          </a:prstGeom>
        </p:spPr>
      </p:pic>
    </p:spTree>
    <p:extLst>
      <p:ext uri="{BB962C8B-B14F-4D97-AF65-F5344CB8AC3E}">
        <p14:creationId xmlns:p14="http://schemas.microsoft.com/office/powerpoint/2010/main" val="39186672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endParaRPr lang="de-CH"/>
          </a:p>
        </p:txBody>
      </p:sp>
      <p:pic>
        <p:nvPicPr>
          <p:cNvPr id="6" name="Picture Placeholder 5" descr="A picture containing indoor, wall&#10;&#10;Description automatically generated">
            <a:extLst>
              <a:ext uri="{FF2B5EF4-FFF2-40B4-BE49-F238E27FC236}">
                <a16:creationId xmlns:a16="http://schemas.microsoft.com/office/drawing/2014/main" id="{DF72B9A3-62C9-4B5C-B4CC-F79ABAE3B710}"/>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9420" b="9420"/>
          <a:stretch>
            <a:fillRect/>
          </a:stretch>
        </p:blipFill>
        <p:spPr>
          <a:prstGeom prst="rect">
            <a:avLst/>
          </a:prstGeom>
        </p:spPr>
      </p:pic>
    </p:spTree>
    <p:extLst>
      <p:ext uri="{BB962C8B-B14F-4D97-AF65-F5344CB8AC3E}">
        <p14:creationId xmlns:p14="http://schemas.microsoft.com/office/powerpoint/2010/main" val="29789504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t="11238" b="11238"/>
          <a:stretch/>
        </p:blipFill>
        <p:spPr>
          <a:prstGeom prst="rect">
            <a:avLst/>
          </a:prstGeom>
        </p:spPr>
      </p:pic>
      <p:sp>
        <p:nvSpPr>
          <p:cNvPr id="5" name="Text Placeholder 4"/>
          <p:cNvSpPr>
            <a:spLocks noGrp="1"/>
          </p:cNvSpPr>
          <p:nvPr>
            <p:ph type="body" sz="quarter" idx="14"/>
          </p:nvPr>
        </p:nvSpPr>
        <p:spPr>
          <a:xfrm>
            <a:off x="10975" y="1125538"/>
            <a:ext cx="3399209" cy="587441"/>
          </a:xfrm>
        </p:spPr>
        <p:txBody>
          <a:bodyPr/>
          <a:lstStyle/>
          <a:p>
            <a:r>
              <a:rPr lang="en-US" dirty="0" smtClean="0"/>
              <a:t>Twisting column 2019</a:t>
            </a:r>
            <a:endParaRPr lang="de-CH" dirty="0"/>
          </a:p>
        </p:txBody>
      </p:sp>
    </p:spTree>
    <p:extLst>
      <p:ext uri="{BB962C8B-B14F-4D97-AF65-F5344CB8AC3E}">
        <p14:creationId xmlns:p14="http://schemas.microsoft.com/office/powerpoint/2010/main" val="9535943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rner of a building&#10;&#10;Description automatically generated">
            <a:extLst>
              <a:ext uri="{FF2B5EF4-FFF2-40B4-BE49-F238E27FC236}">
                <a16:creationId xmlns:a16="http://schemas.microsoft.com/office/drawing/2014/main" id="{98728731-7951-4B92-A543-341D5C3E33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525" y="-551088"/>
            <a:ext cx="4286250" cy="6858000"/>
          </a:xfrm>
          <a:prstGeom prst="rect">
            <a:avLst/>
          </a:prstGeom>
        </p:spPr>
      </p:pic>
      <p:sp>
        <p:nvSpPr>
          <p:cNvPr id="7" name="Text Placeholder 6"/>
          <p:cNvSpPr>
            <a:spLocks noGrp="1"/>
          </p:cNvSpPr>
          <p:nvPr>
            <p:ph type="body" sz="quarter" idx="14"/>
          </p:nvPr>
        </p:nvSpPr>
        <p:spPr>
          <a:xfrm>
            <a:off x="10975" y="1125538"/>
            <a:ext cx="3088227" cy="587441"/>
          </a:xfrm>
        </p:spPr>
        <p:txBody>
          <a:bodyPr/>
          <a:lstStyle/>
          <a:p>
            <a:r>
              <a:rPr lang="nl-NL" b="1" dirty="0" err="1"/>
              <a:t>Future</a:t>
            </a:r>
            <a:r>
              <a:rPr lang="nl-NL" b="1" dirty="0"/>
              <a:t> Tree (2019</a:t>
            </a:r>
            <a:r>
              <a:rPr lang="nl-NL" b="1" dirty="0" smtClean="0"/>
              <a:t>)</a:t>
            </a:r>
            <a:endParaRPr lang="de-CH" dirty="0"/>
          </a:p>
        </p:txBody>
      </p:sp>
      <p:pic>
        <p:nvPicPr>
          <p:cNvPr id="8" name="Picture 7" descr="A picture containing building, table, man, standing&#10;&#10;Description automatically generated">
            <a:extLst>
              <a:ext uri="{FF2B5EF4-FFF2-40B4-BE49-F238E27FC236}">
                <a16:creationId xmlns:a16="http://schemas.microsoft.com/office/drawing/2014/main" id="{3428E570-4743-482E-91EF-E0318B9FCC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096"/>
          <a:stretch/>
        </p:blipFill>
        <p:spPr>
          <a:xfrm>
            <a:off x="4155354" y="-549275"/>
            <a:ext cx="4064794" cy="6858000"/>
          </a:xfrm>
          <a:prstGeom prst="rect">
            <a:avLst/>
          </a:prstGeom>
        </p:spPr>
      </p:pic>
      <p:pic>
        <p:nvPicPr>
          <p:cNvPr id="10" name="Picture 9" descr="A picture containing outdoor, person, hand, man&#10;&#10;Description automatically generated">
            <a:extLst>
              <a:ext uri="{FF2B5EF4-FFF2-40B4-BE49-F238E27FC236}">
                <a16:creationId xmlns:a16="http://schemas.microsoft.com/office/drawing/2014/main" id="{59380D65-76E2-41EF-B0B3-B6D5C54A7219}"/>
              </a:ext>
            </a:extLst>
          </p:cNvPr>
          <p:cNvPicPr>
            <a:picLocks noChangeAspect="1"/>
          </p:cNvPicPr>
          <p:nvPr/>
        </p:nvPicPr>
        <p:blipFill rotWithShape="1">
          <a:blip r:embed="rId5">
            <a:extLst>
              <a:ext uri="{28A0092B-C50C-407E-A947-70E740481C1C}">
                <a14:useLocalDpi xmlns:a14="http://schemas.microsoft.com/office/drawing/2010/main" val="0"/>
              </a:ext>
            </a:extLst>
          </a:blip>
          <a:srcRect l="13735" r="41128"/>
          <a:stretch/>
        </p:blipFill>
        <p:spPr>
          <a:xfrm>
            <a:off x="8326777" y="-549275"/>
            <a:ext cx="4643223" cy="6858000"/>
          </a:xfrm>
          <a:prstGeom prst="rect">
            <a:avLst/>
          </a:prstGeom>
        </p:spPr>
      </p:pic>
      <p:sp>
        <p:nvSpPr>
          <p:cNvPr id="11" name="Text Placeholder 6">
            <a:extLst>
              <a:ext uri="{FF2B5EF4-FFF2-40B4-BE49-F238E27FC236}">
                <a16:creationId xmlns:a16="http://schemas.microsoft.com/office/drawing/2014/main" id="{4802BFEE-3009-4442-9413-431249F4E26D}"/>
              </a:ext>
            </a:extLst>
          </p:cNvPr>
          <p:cNvSpPr txBox="1">
            <a:spLocks/>
          </p:cNvSpPr>
          <p:nvPr/>
        </p:nvSpPr>
        <p:spPr bwMode="auto">
          <a:xfrm>
            <a:off x="-1793457" y="614320"/>
            <a:ext cx="2534737" cy="2057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endParaRPr lang="de-CH" sz="1200" dirty="0">
              <a:solidFill>
                <a:schemeClr val="tx1"/>
              </a:solidFill>
            </a:endParaRPr>
          </a:p>
        </p:txBody>
      </p:sp>
    </p:spTree>
    <p:extLst>
      <p:ext uri="{BB962C8B-B14F-4D97-AF65-F5344CB8AC3E}">
        <p14:creationId xmlns:p14="http://schemas.microsoft.com/office/powerpoint/2010/main" val="2736382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ts val="7500"/>
              </a:lnSpc>
            </a:pPr>
            <a:r>
              <a:rPr lang="en-GB" dirty="0" smtClean="0"/>
              <a:t>MAS in Architecture and Digital Fabrication </a:t>
            </a:r>
            <a:br>
              <a:rPr lang="en-GB" dirty="0" smtClean="0"/>
            </a:br>
            <a:r>
              <a:rPr lang="en-GB" dirty="0" smtClean="0"/>
              <a:t>MAS ETH DFAB</a:t>
            </a:r>
            <a:br>
              <a:rPr lang="en-GB" dirty="0" smtClean="0"/>
            </a:br>
            <a:endParaRPr lang="en-GB"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3825" y="4895927"/>
            <a:ext cx="1211069" cy="196334"/>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0397" y="4822755"/>
            <a:ext cx="1211949" cy="667184"/>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1824" y="4901533"/>
            <a:ext cx="1881643" cy="47957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7145" y="4879280"/>
            <a:ext cx="954564" cy="554133"/>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9276" y="4957996"/>
            <a:ext cx="786384" cy="359664"/>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2384" y="4822755"/>
            <a:ext cx="576064" cy="579134"/>
          </a:xfrm>
          <a:prstGeom prst="rect">
            <a:avLst/>
          </a:prstGeom>
        </p:spPr>
      </p:pic>
    </p:spTree>
    <p:extLst>
      <p:ext uri="{BB962C8B-B14F-4D97-AF65-F5344CB8AC3E}">
        <p14:creationId xmlns:p14="http://schemas.microsoft.com/office/powerpoint/2010/main" val="23634290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a:solidFill>
            <a:schemeClr val="tx1"/>
          </a:solidFill>
        </p:spPr>
      </p:sp>
      <p:sp>
        <p:nvSpPr>
          <p:cNvPr id="3" name="Footer Placeholder 2">
            <a:extLst>
              <a:ext uri="{FF2B5EF4-FFF2-40B4-BE49-F238E27FC236}">
                <a16:creationId xmlns:a16="http://schemas.microsoft.com/office/drawing/2014/main" id="{F4D0418D-8F35-47F5-B0DD-F371A1211EAB}"/>
              </a:ext>
            </a:extLst>
          </p:cNvPr>
          <p:cNvSpPr>
            <a:spLocks noGrp="1"/>
          </p:cNvSpPr>
          <p:nvPr>
            <p:ph type="ftr" sz="quarter" idx="11"/>
          </p:nvPr>
        </p:nvSpPr>
        <p:spPr/>
        <p:txBody>
          <a:bodyPr/>
          <a:lstStyle/>
          <a:p>
            <a:pPr>
              <a:defRPr/>
            </a:pPr>
            <a:r>
              <a:rPr lang="en-GB" dirty="0" err="1" smtClean="0"/>
              <a:t>Grmazio</a:t>
            </a:r>
            <a:r>
              <a:rPr lang="en-GB" dirty="0" smtClean="0"/>
              <a:t> </a:t>
            </a:r>
            <a:r>
              <a:rPr lang="en-GB" dirty="0"/>
              <a:t>Kohler Research</a:t>
            </a:r>
            <a:endParaRPr lang="en-GB" b="0" dirty="0"/>
          </a:p>
          <a:p>
            <a:pPr>
              <a:defRPr/>
            </a:pPr>
            <a:r>
              <a:rPr lang="en-GB" dirty="0"/>
              <a:t>ETH Zurich</a:t>
            </a:r>
            <a:endParaRPr lang="en-GB" b="0" dirty="0"/>
          </a:p>
          <a:p>
            <a:pPr>
              <a:defRPr/>
            </a:pPr>
            <a:endParaRPr lang="en-GB" b="0" dirty="0"/>
          </a:p>
        </p:txBody>
      </p:sp>
      <p:pic>
        <p:nvPicPr>
          <p:cNvPr id="7" name="Picture 6" descr="A picture containing indoor, dark&#10;&#10;Description automatically generated">
            <a:extLst>
              <a:ext uri="{FF2B5EF4-FFF2-40B4-BE49-F238E27FC236}">
                <a16:creationId xmlns:a16="http://schemas.microsoft.com/office/drawing/2014/main" id="{C252132A-9D0B-46D5-9C79-5871594D88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962" y="-387424"/>
            <a:ext cx="9987351" cy="6598785"/>
          </a:xfrm>
          <a:prstGeom prst="rect">
            <a:avLst/>
          </a:prstGeom>
        </p:spPr>
      </p:pic>
    </p:spTree>
    <p:extLst>
      <p:ext uri="{BB962C8B-B14F-4D97-AF65-F5344CB8AC3E}">
        <p14:creationId xmlns:p14="http://schemas.microsoft.com/office/powerpoint/2010/main" val="35510825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t="11191" b="11191"/>
          <a:stretch/>
        </p:blipFill>
        <p:spPr>
          <a:prstGeom prst="rect">
            <a:avLst/>
          </a:prstGeom>
        </p:spPr>
      </p:pic>
    </p:spTree>
    <p:extLst>
      <p:ext uri="{BB962C8B-B14F-4D97-AF65-F5344CB8AC3E}">
        <p14:creationId xmlns:p14="http://schemas.microsoft.com/office/powerpoint/2010/main" val="2542256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endParaRPr lang="de-CH"/>
          </a:p>
        </p:txBody>
      </p:sp>
      <p:pic>
        <p:nvPicPr>
          <p:cNvPr id="4" name="Picture Placeholder 3"/>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1231" b="11231"/>
          <a:stretch>
            <a:fillRect/>
          </a:stretch>
        </p:blipFill>
        <p:spPr>
          <a:prstGeom prst="rect">
            <a:avLst/>
          </a:prstGeom>
        </p:spPr>
      </p:pic>
    </p:spTree>
    <p:extLst>
      <p:ext uri="{BB962C8B-B14F-4D97-AF65-F5344CB8AC3E}">
        <p14:creationId xmlns:p14="http://schemas.microsoft.com/office/powerpoint/2010/main" val="1551387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building&#10;&#10;Description automatically generated">
            <a:extLst>
              <a:ext uri="{FF2B5EF4-FFF2-40B4-BE49-F238E27FC236}">
                <a16:creationId xmlns:a16="http://schemas.microsoft.com/office/drawing/2014/main" id="{D69712F0-F281-46A3-9476-C781A2F9F5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84" r="56850"/>
          <a:stretch/>
        </p:blipFill>
        <p:spPr>
          <a:xfrm>
            <a:off x="3599542" y="-177166"/>
            <a:ext cx="3115973" cy="6485890"/>
          </a:xfrm>
          <a:prstGeom prst="rect">
            <a:avLst/>
          </a:prstGeom>
        </p:spPr>
      </p:pic>
      <p:pic>
        <p:nvPicPr>
          <p:cNvPr id="6" name="Picture 5" descr="A picture containing text, building&#10;&#10;Description automatically generated">
            <a:extLst>
              <a:ext uri="{FF2B5EF4-FFF2-40B4-BE49-F238E27FC236}">
                <a16:creationId xmlns:a16="http://schemas.microsoft.com/office/drawing/2014/main" id="{418D7586-E0E6-4FDB-A6B8-58B4940023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567" r="5366"/>
          <a:stretch/>
        </p:blipFill>
        <p:spPr>
          <a:xfrm>
            <a:off x="0" y="-171400"/>
            <a:ext cx="3115973" cy="6485890"/>
          </a:xfrm>
          <a:prstGeom prst="rect">
            <a:avLst/>
          </a:prstGeom>
        </p:spPr>
      </p:pic>
      <p:sp>
        <p:nvSpPr>
          <p:cNvPr id="8" name="Picture Placeholder 7"/>
          <p:cNvSpPr>
            <a:spLocks noGrp="1"/>
          </p:cNvSpPr>
          <p:nvPr>
            <p:ph type="pic" sz="quarter" idx="13"/>
          </p:nvPr>
        </p:nvSpPr>
        <p:spPr/>
      </p:sp>
      <p:sp>
        <p:nvSpPr>
          <p:cNvPr id="9" name="Text Placeholder 8"/>
          <p:cNvSpPr>
            <a:spLocks noGrp="1"/>
          </p:cNvSpPr>
          <p:nvPr>
            <p:ph type="body" sz="quarter" idx="14"/>
          </p:nvPr>
        </p:nvSpPr>
        <p:spPr>
          <a:xfrm>
            <a:off x="10975" y="1125538"/>
            <a:ext cx="4889361" cy="587441"/>
          </a:xfrm>
        </p:spPr>
        <p:txBody>
          <a:bodyPr/>
          <a:lstStyle/>
          <a:p>
            <a:r>
              <a:rPr lang="en-US" dirty="0" smtClean="0"/>
              <a:t>Material-informed column (2020)</a:t>
            </a:r>
            <a:endParaRPr lang="de-CH" dirty="0"/>
          </a:p>
        </p:txBody>
      </p:sp>
      <p:pic>
        <p:nvPicPr>
          <p:cNvPr id="5" name="Picture 4" descr="A picture containing building&#10;&#10;Description automatically generated">
            <a:extLst>
              <a:ext uri="{FF2B5EF4-FFF2-40B4-BE49-F238E27FC236}">
                <a16:creationId xmlns:a16="http://schemas.microsoft.com/office/drawing/2014/main" id="{2EC4C480-FD13-48F3-B013-9639D5ABE6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778" t="7732" r="11807"/>
          <a:stretch/>
        </p:blipFill>
        <p:spPr>
          <a:xfrm>
            <a:off x="7199085" y="-543510"/>
            <a:ext cx="4992915" cy="6858000"/>
          </a:xfrm>
          <a:prstGeom prst="rect">
            <a:avLst/>
          </a:prstGeom>
        </p:spPr>
      </p:pic>
    </p:spTree>
    <p:extLst>
      <p:ext uri="{BB962C8B-B14F-4D97-AF65-F5344CB8AC3E}">
        <p14:creationId xmlns:p14="http://schemas.microsoft.com/office/powerpoint/2010/main" val="2117326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indoor&#10;&#10;Description automatically generated">
            <a:extLst>
              <a:ext uri="{FF2B5EF4-FFF2-40B4-BE49-F238E27FC236}">
                <a16:creationId xmlns:a16="http://schemas.microsoft.com/office/drawing/2014/main" id="{6F6F99FA-8524-4706-B8B7-EEC730FB4E03}"/>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1238" b="11238"/>
          <a:stretch>
            <a:fillRect/>
          </a:stretch>
        </p:blipFill>
        <p:spPr>
          <a:prstGeom prst="rect">
            <a:avLst/>
          </a:prstGeom>
        </p:spPr>
      </p:pic>
      <p:sp>
        <p:nvSpPr>
          <p:cNvPr id="3" name="Text Placeholder 2"/>
          <p:cNvSpPr>
            <a:spLocks noGrp="1"/>
          </p:cNvSpPr>
          <p:nvPr>
            <p:ph type="body" sz="quarter" idx="14"/>
          </p:nvPr>
        </p:nvSpPr>
        <p:spPr>
          <a:xfrm>
            <a:off x="10975" y="1125538"/>
            <a:ext cx="5612316" cy="587441"/>
          </a:xfrm>
        </p:spPr>
        <p:txBody>
          <a:bodyPr/>
          <a:lstStyle/>
          <a:p>
            <a:r>
              <a:rPr lang="nl-NL" b="1" dirty="0" err="1"/>
              <a:t>Optimized</a:t>
            </a:r>
            <a:r>
              <a:rPr lang="nl-NL" b="1" dirty="0"/>
              <a:t> </a:t>
            </a:r>
            <a:r>
              <a:rPr lang="nl-NL" b="1" dirty="0" err="1"/>
              <a:t>Ribbed</a:t>
            </a:r>
            <a:r>
              <a:rPr lang="nl-NL" b="1" dirty="0"/>
              <a:t> Floor Slab (</a:t>
            </a:r>
            <a:r>
              <a:rPr lang="nl-NL" b="1" dirty="0" smtClean="0"/>
              <a:t>2021)</a:t>
            </a:r>
            <a:endParaRPr lang="de-CH" dirty="0"/>
          </a:p>
        </p:txBody>
      </p:sp>
    </p:spTree>
    <p:extLst>
      <p:ext uri="{BB962C8B-B14F-4D97-AF65-F5344CB8AC3E}">
        <p14:creationId xmlns:p14="http://schemas.microsoft.com/office/powerpoint/2010/main" val="3969008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a:solidFill>
            <a:schemeClr val="tx1"/>
          </a:solidFill>
        </p:spPr>
      </p:sp>
      <p:pic>
        <p:nvPicPr>
          <p:cNvPr id="4" name="Picture 3" descr="A picture containing indoor&#10;&#10;Description automatically generated">
            <a:extLst>
              <a:ext uri="{FF2B5EF4-FFF2-40B4-BE49-F238E27FC236}">
                <a16:creationId xmlns:a16="http://schemas.microsoft.com/office/drawing/2014/main" id="{6A90FC41-0B6E-42AB-9DD3-7D8EF2CEE2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3025" y="0"/>
            <a:ext cx="9450522" cy="6308726"/>
          </a:xfrm>
          <a:prstGeom prst="rect">
            <a:avLst/>
          </a:prstGeom>
        </p:spPr>
      </p:pic>
    </p:spTree>
    <p:extLst>
      <p:ext uri="{BB962C8B-B14F-4D97-AF65-F5344CB8AC3E}">
        <p14:creationId xmlns:p14="http://schemas.microsoft.com/office/powerpoint/2010/main" val="22312107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Eggshell</a:t>
            </a:r>
            <a:r>
              <a:rPr lang="nl-NL" dirty="0" smtClean="0"/>
              <a:t> </a:t>
            </a:r>
            <a:r>
              <a:rPr lang="nl-NL" dirty="0" err="1" smtClean="0"/>
              <a:t>Pavillion</a:t>
            </a:r>
            <a:r>
              <a:rPr lang="nl-NL" dirty="0" smtClean="0"/>
              <a:t> Workflow</a:t>
            </a:r>
            <a:endParaRPr lang="de-CH" dirty="0"/>
          </a:p>
        </p:txBody>
      </p:sp>
      <p:sp>
        <p:nvSpPr>
          <p:cNvPr id="3" name="Content Placeholder 2"/>
          <p:cNvSpPr>
            <a:spLocks noGrp="1"/>
          </p:cNvSpPr>
          <p:nvPr>
            <p:ph sz="quarter" idx="13"/>
          </p:nvPr>
        </p:nvSpPr>
        <p:spPr/>
        <p:txBody>
          <a:bodyPr/>
          <a:lstStyle/>
          <a:p>
            <a:r>
              <a:rPr lang="en-US" dirty="0"/>
              <a:t>The 2022 MAS Pavilion will make use of the ‘Eggshell’ fabrication technology, currently being researched at </a:t>
            </a:r>
            <a:r>
              <a:rPr lang="en-US" dirty="0" err="1"/>
              <a:t>Gramazio</a:t>
            </a:r>
            <a:r>
              <a:rPr lang="en-US" dirty="0"/>
              <a:t> Kohler Research. Eggshell combines robotic 3D printing with casting of a fast-hardening concrete. By using 3D printing to fabricate the formwork, complex, non-standard elements can be fabricated in an efficient, sustainable process.</a:t>
            </a:r>
          </a:p>
          <a:p>
            <a:endParaRPr lang="en-US" dirty="0"/>
          </a:p>
          <a:p>
            <a:r>
              <a:rPr lang="en-US" dirty="0"/>
              <a:t>Because of the high design freedom that can be achieved, material-efficient, optimized structures can be fabricated. Previous prototypes have shown that it is possible to achieve a material reduction of 50% with this technology.</a:t>
            </a:r>
          </a:p>
          <a:p>
            <a:endParaRPr lang="en-US" b="1" dirty="0"/>
          </a:p>
        </p:txBody>
      </p:sp>
      <p:sp>
        <p:nvSpPr>
          <p:cNvPr id="4" name="Title 1">
            <a:extLst>
              <a:ext uri="{FF2B5EF4-FFF2-40B4-BE49-F238E27FC236}">
                <a16:creationId xmlns:a16="http://schemas.microsoft.com/office/drawing/2014/main" id="{B1CBA01F-ADFE-42BD-9D07-B1BE8029EB9D}"/>
              </a:ext>
            </a:extLst>
          </p:cNvPr>
          <p:cNvSpPr txBox="1">
            <a:spLocks/>
          </p:cNvSpPr>
          <p:nvPr/>
        </p:nvSpPr>
        <p:spPr>
          <a:xfrm>
            <a:off x="522499" y="404814"/>
            <a:ext cx="11136524" cy="720725"/>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a:lstStyle>
          <a:p>
            <a:endParaRPr lang="de-CH" dirty="0"/>
          </a:p>
        </p:txBody>
      </p:sp>
      <p:sp>
        <p:nvSpPr>
          <p:cNvPr id="5" name="Text Placeholder 6">
            <a:extLst>
              <a:ext uri="{FF2B5EF4-FFF2-40B4-BE49-F238E27FC236}">
                <a16:creationId xmlns:a16="http://schemas.microsoft.com/office/drawing/2014/main" id="{58DDA2D6-A058-45A9-9591-0DC3AD684E2A}"/>
              </a:ext>
            </a:extLst>
          </p:cNvPr>
          <p:cNvSpPr txBox="1">
            <a:spLocks/>
          </p:cNvSpPr>
          <p:nvPr/>
        </p:nvSpPr>
        <p:spPr>
          <a:xfrm>
            <a:off x="528501" y="1482358"/>
            <a:ext cx="5243649" cy="3789730"/>
          </a:xfrm>
          <a:prstGeom prst="rect">
            <a:avLst/>
          </a:prstGeom>
        </p:spPr>
        <p:txBody>
          <a:bodyPr vert="horz" lIns="0" tIns="0" rIns="0" bIns="0" rtlCol="0" anchor="t" anchorCtr="0"/>
          <a:lst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dirty="0" smtClean="0">
              <a:latin typeface="+mj-lt"/>
            </a:endParaRPr>
          </a:p>
          <a:p>
            <a:endParaRPr lang="en-US" sz="1100" dirty="0">
              <a:latin typeface="+mj-lt"/>
            </a:endParaRPr>
          </a:p>
        </p:txBody>
      </p:sp>
    </p:spTree>
    <p:extLst>
      <p:ext uri="{BB962C8B-B14F-4D97-AF65-F5344CB8AC3E}">
        <p14:creationId xmlns:p14="http://schemas.microsoft.com/office/powerpoint/2010/main" val="8446092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005" y="547781"/>
            <a:ext cx="3567755" cy="534479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9620" y="3293354"/>
            <a:ext cx="3905074" cy="260684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4918" y="3285733"/>
            <a:ext cx="3904820" cy="260684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4918" y="547781"/>
            <a:ext cx="3904820" cy="260667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98896" y="547781"/>
            <a:ext cx="3904820" cy="2606675"/>
          </a:xfrm>
          <a:prstGeom prst="rect">
            <a:avLst/>
          </a:prstGeom>
        </p:spPr>
      </p:pic>
    </p:spTree>
    <p:extLst>
      <p:ext uri="{BB962C8B-B14F-4D97-AF65-F5344CB8AC3E}">
        <p14:creationId xmlns:p14="http://schemas.microsoft.com/office/powerpoint/2010/main" val="23530654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343025" y="188640"/>
            <a:ext cx="9793288" cy="3960813"/>
          </a:xfrm>
        </p:spPr>
        <p:txBody>
          <a:bodyPr/>
          <a:lstStyle/>
          <a:p>
            <a:r>
              <a:rPr lang="en-US" b="1" dirty="0"/>
              <a:t>COMPETITION PHASE (SCALE 1:10 – 1:5, WITH </a:t>
            </a:r>
            <a:r>
              <a:rPr lang="en-US" b="1" dirty="0" smtClean="0"/>
              <a:t>Scale setup)</a:t>
            </a:r>
            <a:endParaRPr lang="de-CH" dirty="0"/>
          </a:p>
          <a:p>
            <a:r>
              <a:rPr lang="nl-NL" b="1" dirty="0"/>
              <a:t>Week </a:t>
            </a:r>
            <a:r>
              <a:rPr lang="nl-NL" b="1" dirty="0" smtClean="0"/>
              <a:t>1 - 3: </a:t>
            </a:r>
            <a:r>
              <a:rPr lang="nl-NL" b="1" dirty="0"/>
              <a:t>11.04 – </a:t>
            </a:r>
            <a:r>
              <a:rPr lang="nl-NL" b="1" dirty="0" smtClean="0"/>
              <a:t>15.04</a:t>
            </a:r>
            <a:endParaRPr lang="en-US" dirty="0" smtClean="0"/>
          </a:p>
          <a:p>
            <a:pPr lvl="0"/>
            <a:r>
              <a:rPr lang="en-US" dirty="0" smtClean="0"/>
              <a:t>1 </a:t>
            </a:r>
            <a:r>
              <a:rPr lang="en-US" dirty="0"/>
              <a:t>group per </a:t>
            </a:r>
            <a:r>
              <a:rPr lang="en-US" dirty="0" smtClean="0"/>
              <a:t>robot</a:t>
            </a:r>
            <a:r>
              <a:rPr lang="de-CH" dirty="0"/>
              <a:t> </a:t>
            </a:r>
            <a:r>
              <a:rPr lang="en-US" dirty="0" smtClean="0"/>
              <a:t>3 </a:t>
            </a:r>
            <a:r>
              <a:rPr lang="en-US" dirty="0"/>
              <a:t>students per group</a:t>
            </a:r>
            <a:endParaRPr lang="de-CH" dirty="0"/>
          </a:p>
          <a:p>
            <a:pPr lvl="0"/>
            <a:r>
              <a:rPr lang="en-US" dirty="0" smtClean="0"/>
              <a:t>Introducing </a:t>
            </a:r>
            <a:r>
              <a:rPr lang="en-US" dirty="0"/>
              <a:t>students </a:t>
            </a:r>
            <a:r>
              <a:rPr lang="en-US" dirty="0" smtClean="0"/>
              <a:t>(group vise) </a:t>
            </a:r>
            <a:r>
              <a:rPr lang="en-US" dirty="0"/>
              <a:t>to </a:t>
            </a:r>
            <a:r>
              <a:rPr lang="en-US" dirty="0" smtClean="0"/>
              <a:t>Robot studio and </a:t>
            </a:r>
            <a:r>
              <a:rPr lang="en-US" dirty="0"/>
              <a:t>RFL set up</a:t>
            </a:r>
            <a:endParaRPr lang="de-CH" dirty="0"/>
          </a:p>
          <a:p>
            <a:r>
              <a:rPr lang="en-US" b="1" dirty="0" smtClean="0"/>
              <a:t>First Critiques – </a:t>
            </a:r>
            <a:r>
              <a:rPr lang="en-US" b="1" dirty="0"/>
              <a:t>decide on design</a:t>
            </a:r>
            <a:endParaRPr lang="de-CH" dirty="0"/>
          </a:p>
          <a:p>
            <a:r>
              <a:rPr lang="nl-NL" b="1" dirty="0" smtClean="0"/>
              <a:t>------------------------------</a:t>
            </a:r>
            <a:endParaRPr lang="de-CH" dirty="0" smtClean="0"/>
          </a:p>
          <a:p>
            <a:r>
              <a:rPr lang="nl-NL" b="1" dirty="0" smtClean="0"/>
              <a:t>Week 4-7: 11.04 – </a:t>
            </a:r>
            <a:r>
              <a:rPr lang="en-US" b="1" dirty="0" smtClean="0"/>
              <a:t>06.05</a:t>
            </a:r>
          </a:p>
          <a:p>
            <a:r>
              <a:rPr lang="en-US" dirty="0" smtClean="0"/>
              <a:t>Two groups of 9 students prototyping and </a:t>
            </a:r>
            <a:r>
              <a:rPr lang="en-US" dirty="0" err="1" smtClean="0"/>
              <a:t>finile</a:t>
            </a:r>
            <a:r>
              <a:rPr lang="en-US" dirty="0" smtClean="0"/>
              <a:t> design </a:t>
            </a:r>
            <a:endParaRPr lang="de-CH" dirty="0" smtClean="0"/>
          </a:p>
          <a:p>
            <a:r>
              <a:rPr lang="en-US" b="1" dirty="0" smtClean="0"/>
              <a:t>MID CRIT WITH F+M (Thursday week 7)</a:t>
            </a:r>
            <a:endParaRPr lang="de-CH" dirty="0" smtClean="0"/>
          </a:p>
          <a:p>
            <a:r>
              <a:rPr lang="nl-NL" b="1" dirty="0" smtClean="0"/>
              <a:t>Week 8: 09.05 – 13.05</a:t>
            </a:r>
            <a:endParaRPr lang="de-CH" dirty="0" smtClean="0"/>
          </a:p>
          <a:p>
            <a:r>
              <a:rPr lang="en-US" b="1" dirty="0" smtClean="0"/>
              <a:t>Week 9: 16.05 – 20.05 </a:t>
            </a:r>
            <a:endParaRPr lang="de-CH" dirty="0" smtClean="0"/>
          </a:p>
          <a:p>
            <a:r>
              <a:rPr lang="en-US" b="1" dirty="0" smtClean="0"/>
              <a:t>------------------------------ </a:t>
            </a:r>
            <a:endParaRPr lang="de-CH" dirty="0" smtClean="0"/>
          </a:p>
          <a:p>
            <a:r>
              <a:rPr lang="en-US" b="1" dirty="0" smtClean="0"/>
              <a:t>FABRICATION </a:t>
            </a:r>
            <a:r>
              <a:rPr lang="en-US" b="1" dirty="0"/>
              <a:t>PHASE (SCALE 1:1, in RFL)</a:t>
            </a:r>
            <a:endParaRPr lang="de-CH" dirty="0"/>
          </a:p>
          <a:p>
            <a:r>
              <a:rPr lang="en-US" b="1" dirty="0"/>
              <a:t>Week 10: 23.05 – 27.05</a:t>
            </a:r>
            <a:endParaRPr lang="de-CH" dirty="0"/>
          </a:p>
          <a:p>
            <a:r>
              <a:rPr lang="en-US" b="1" dirty="0"/>
              <a:t>Week 11: 30.05 – 03.06</a:t>
            </a:r>
            <a:endParaRPr lang="de-CH" dirty="0"/>
          </a:p>
          <a:p>
            <a:r>
              <a:rPr lang="en-US" b="1" dirty="0"/>
              <a:t>Week 12: 06.06 – 09.06</a:t>
            </a:r>
            <a:endParaRPr lang="de-CH" dirty="0"/>
          </a:p>
        </p:txBody>
      </p:sp>
    </p:spTree>
    <p:extLst>
      <p:ext uri="{BB962C8B-B14F-4D97-AF65-F5344CB8AC3E}">
        <p14:creationId xmlns:p14="http://schemas.microsoft.com/office/powerpoint/2010/main" val="3084038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endParaRPr lang="de-CH"/>
          </a:p>
        </p:txBody>
      </p:sp>
      <p:pic>
        <p:nvPicPr>
          <p:cNvPr id="4" name="Picture Placeholder 3">
            <a:extLst>
              <a:ext uri="{FF2B5EF4-FFF2-40B4-BE49-F238E27FC236}">
                <a16:creationId xmlns:a16="http://schemas.microsoft.com/office/drawing/2014/main" id="{B298F0DF-EC9C-4149-8556-07CC6CC6ADF7}"/>
              </a:ext>
            </a:extLst>
          </p:cNvPr>
          <p:cNvPicPr>
            <a:picLocks noGrp="1" noChangeAspect="1"/>
          </p:cNvPicPr>
          <p:nvPr>
            <p:ph type="pic" sz="quarter" idx="13"/>
          </p:nvPr>
        </p:nvPicPr>
        <p:blipFill rotWithShape="1">
          <a:blip r:embed="rId3"/>
          <a:srcRect l="4145" r="4145"/>
          <a:stretch/>
        </p:blipFill>
        <p:spPr>
          <a:prstGeom prst="rect">
            <a:avLst/>
          </a:prstGeom>
        </p:spPr>
      </p:pic>
    </p:spTree>
    <p:extLst>
      <p:ext uri="{BB962C8B-B14F-4D97-AF65-F5344CB8AC3E}">
        <p14:creationId xmlns:p14="http://schemas.microsoft.com/office/powerpoint/2010/main" val="302570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1191" b="11191"/>
          <a:stretch>
            <a:fillRect/>
          </a:stretch>
        </p:blipFill>
        <p:spPr/>
      </p:pic>
      <p:sp>
        <p:nvSpPr>
          <p:cNvPr id="5" name="Text Placeholder 5"/>
          <p:cNvSpPr>
            <a:spLocks noGrp="1"/>
          </p:cNvSpPr>
          <p:nvPr>
            <p:ph type="body" sz="quarter" idx="14"/>
          </p:nvPr>
        </p:nvSpPr>
        <p:spPr>
          <a:xfrm>
            <a:off x="0" y="6021388"/>
            <a:ext cx="12192000" cy="287337"/>
          </a:xfrm>
        </p:spPr>
        <p:txBody>
          <a:bodyPr/>
          <a:lstStyle/>
          <a:p>
            <a:r>
              <a:rPr lang="en-US" dirty="0" smtClean="0"/>
              <a:t>The </a:t>
            </a:r>
            <a:r>
              <a:rPr lang="en-US" dirty="0" err="1" smtClean="0"/>
              <a:t>Arch_Tec_Lab</a:t>
            </a:r>
            <a:r>
              <a:rPr lang="en-US" dirty="0" smtClean="0"/>
              <a:t> (HIB), home of the Institute of Technology in Architecture (ITA) and the NCCR DFAB</a:t>
            </a:r>
            <a:endParaRPr lang="de-DE" dirty="0"/>
          </a:p>
        </p:txBody>
      </p:sp>
    </p:spTree>
    <p:extLst>
      <p:ext uri="{BB962C8B-B14F-4D97-AF65-F5344CB8AC3E}">
        <p14:creationId xmlns:p14="http://schemas.microsoft.com/office/powerpoint/2010/main" val="3476392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MAS ETH DFAB</a:t>
            </a:r>
            <a:endParaRPr lang="en-GB" dirty="0"/>
          </a:p>
        </p:txBody>
      </p:sp>
      <p:sp>
        <p:nvSpPr>
          <p:cNvPr id="3" name="Content Placeholder 2"/>
          <p:cNvSpPr>
            <a:spLocks noGrp="1"/>
          </p:cNvSpPr>
          <p:nvPr>
            <p:ph sz="quarter" idx="13"/>
          </p:nvPr>
        </p:nvSpPr>
        <p:spPr/>
        <p:txBody>
          <a:bodyPr/>
          <a:lstStyle/>
          <a:p>
            <a:endParaRPr lang="de-CH" dirty="0" smtClean="0"/>
          </a:p>
          <a:p>
            <a:r>
              <a:rPr lang="de-CH" dirty="0" smtClean="0"/>
              <a:t>The Master </a:t>
            </a:r>
            <a:r>
              <a:rPr lang="de-CH" dirty="0" err="1" smtClean="0"/>
              <a:t>of</a:t>
            </a:r>
            <a:r>
              <a:rPr lang="de-CH" dirty="0" smtClean="0"/>
              <a:t> </a:t>
            </a:r>
            <a:r>
              <a:rPr lang="de-CH" dirty="0" err="1" smtClean="0"/>
              <a:t>Advanced</a:t>
            </a:r>
            <a:r>
              <a:rPr lang="de-CH" dirty="0" smtClean="0"/>
              <a:t> Studies in Architecture </a:t>
            </a:r>
            <a:r>
              <a:rPr lang="de-CH" dirty="0" err="1" smtClean="0"/>
              <a:t>and</a:t>
            </a:r>
            <a:r>
              <a:rPr lang="de-CH" dirty="0" smtClean="0"/>
              <a:t> Digital </a:t>
            </a:r>
            <a:r>
              <a:rPr lang="de-CH" dirty="0" err="1" smtClean="0"/>
              <a:t>Fabrication</a:t>
            </a:r>
            <a:r>
              <a:rPr lang="de-CH" dirty="0" smtClean="0"/>
              <a:t> </a:t>
            </a:r>
            <a:r>
              <a:rPr lang="de-CH" dirty="0" err="1" smtClean="0"/>
              <a:t>is</a:t>
            </a:r>
            <a:r>
              <a:rPr lang="de-CH" dirty="0" smtClean="0"/>
              <a:t> an intensive </a:t>
            </a:r>
            <a:r>
              <a:rPr lang="de-CH" dirty="0" err="1" smtClean="0"/>
              <a:t>twelve-month</a:t>
            </a:r>
            <a:r>
              <a:rPr lang="de-CH" dirty="0" smtClean="0"/>
              <a:t> </a:t>
            </a:r>
            <a:r>
              <a:rPr lang="de-CH" dirty="0" err="1" smtClean="0"/>
              <a:t>postgraduate</a:t>
            </a:r>
            <a:r>
              <a:rPr lang="de-CH" dirty="0" smtClean="0"/>
              <a:t> </a:t>
            </a:r>
            <a:r>
              <a:rPr lang="de-CH" dirty="0" err="1" smtClean="0"/>
              <a:t>programme</a:t>
            </a:r>
            <a:r>
              <a:rPr lang="de-CH" dirty="0" smtClean="0"/>
              <a:t> </a:t>
            </a:r>
            <a:r>
              <a:rPr lang="de-CH" dirty="0" err="1" smtClean="0"/>
              <a:t>run</a:t>
            </a:r>
            <a:r>
              <a:rPr lang="de-CH" dirty="0" smtClean="0"/>
              <a:t> </a:t>
            </a:r>
            <a:r>
              <a:rPr lang="de-CH" dirty="0" err="1" smtClean="0"/>
              <a:t>jointly</a:t>
            </a:r>
            <a:r>
              <a:rPr lang="de-CH" dirty="0" smtClean="0"/>
              <a:t> </a:t>
            </a:r>
            <a:r>
              <a:rPr lang="de-CH" dirty="0" err="1" smtClean="0"/>
              <a:t>by</a:t>
            </a:r>
            <a:r>
              <a:rPr lang="de-CH" dirty="0" smtClean="0"/>
              <a:t> Digital Building Technologies </a:t>
            </a:r>
            <a:r>
              <a:rPr lang="de-CH" dirty="0" err="1" smtClean="0"/>
              <a:t>and</a:t>
            </a:r>
            <a:r>
              <a:rPr lang="de-CH" dirty="0" smtClean="0"/>
              <a:t> Gramazio Kohler Research.</a:t>
            </a:r>
            <a:endParaRPr lang="de-CH" dirty="0"/>
          </a:p>
          <a:p>
            <a:r>
              <a:rPr lang="de-CH" dirty="0" smtClean="0"/>
              <a:t>The </a:t>
            </a:r>
            <a:r>
              <a:rPr lang="de-CH" dirty="0" err="1" smtClean="0"/>
              <a:t>curriculum</a:t>
            </a:r>
            <a:r>
              <a:rPr lang="de-CH" dirty="0" smtClean="0"/>
              <a:t> </a:t>
            </a:r>
            <a:r>
              <a:rPr lang="de-CH" dirty="0" err="1" smtClean="0"/>
              <a:t>combines</a:t>
            </a:r>
            <a:r>
              <a:rPr lang="de-CH" dirty="0" smtClean="0"/>
              <a:t> </a:t>
            </a:r>
            <a:r>
              <a:rPr lang="de-CH" dirty="0" err="1" smtClean="0"/>
              <a:t>two</a:t>
            </a:r>
            <a:r>
              <a:rPr lang="de-CH" dirty="0" smtClean="0"/>
              <a:t> </a:t>
            </a:r>
            <a:r>
              <a:rPr lang="de-CH" dirty="0" err="1" smtClean="0"/>
              <a:t>of</a:t>
            </a:r>
            <a:r>
              <a:rPr lang="de-CH" dirty="0" smtClean="0"/>
              <a:t> </a:t>
            </a:r>
            <a:r>
              <a:rPr lang="de-CH" dirty="0" err="1" smtClean="0"/>
              <a:t>the</a:t>
            </a:r>
            <a:r>
              <a:rPr lang="de-CH" dirty="0" smtClean="0"/>
              <a:t> </a:t>
            </a:r>
            <a:r>
              <a:rPr lang="de-CH" dirty="0" err="1" smtClean="0"/>
              <a:t>most</a:t>
            </a:r>
            <a:r>
              <a:rPr lang="de-CH" dirty="0" smtClean="0"/>
              <a:t> </a:t>
            </a:r>
            <a:r>
              <a:rPr lang="de-CH" dirty="0" err="1" smtClean="0"/>
              <a:t>rapidly</a:t>
            </a:r>
            <a:r>
              <a:rPr lang="de-CH" dirty="0" smtClean="0"/>
              <a:t> </a:t>
            </a:r>
            <a:r>
              <a:rPr lang="de-CH" dirty="0" err="1" smtClean="0"/>
              <a:t>developing</a:t>
            </a:r>
            <a:r>
              <a:rPr lang="de-CH" dirty="0" smtClean="0"/>
              <a:t> </a:t>
            </a:r>
            <a:r>
              <a:rPr lang="de-CH" dirty="0" err="1" smtClean="0"/>
              <a:t>fields</a:t>
            </a:r>
            <a:r>
              <a:rPr lang="de-CH" dirty="0" smtClean="0"/>
              <a:t> in </a:t>
            </a:r>
            <a:r>
              <a:rPr lang="de-CH" dirty="0" err="1" smtClean="0"/>
              <a:t>architecture</a:t>
            </a:r>
            <a:r>
              <a:rPr lang="de-CH" dirty="0" smtClean="0"/>
              <a:t>: </a:t>
            </a:r>
            <a:r>
              <a:rPr lang="de-CH" b="1" dirty="0" smtClean="0"/>
              <a:t>3D </a:t>
            </a:r>
            <a:r>
              <a:rPr lang="de-CH" b="1" dirty="0" err="1" smtClean="0"/>
              <a:t>printing</a:t>
            </a:r>
            <a:r>
              <a:rPr lang="de-CH" dirty="0" smtClean="0"/>
              <a:t> </a:t>
            </a:r>
            <a:r>
              <a:rPr lang="de-CH" dirty="0" err="1" smtClean="0"/>
              <a:t>and</a:t>
            </a:r>
            <a:r>
              <a:rPr lang="de-CH" dirty="0" smtClean="0"/>
              <a:t> </a:t>
            </a:r>
            <a:r>
              <a:rPr lang="de-CH" b="1" dirty="0" err="1" smtClean="0"/>
              <a:t>robotic</a:t>
            </a:r>
            <a:r>
              <a:rPr lang="de-CH" b="1" dirty="0" smtClean="0"/>
              <a:t> </a:t>
            </a:r>
            <a:r>
              <a:rPr lang="de-CH" b="1" dirty="0" err="1" smtClean="0"/>
              <a:t>fabrication</a:t>
            </a:r>
            <a:r>
              <a:rPr lang="de-CH" dirty="0" smtClean="0"/>
              <a:t>. </a:t>
            </a:r>
          </a:p>
          <a:p>
            <a:r>
              <a:rPr lang="de-CH" dirty="0" err="1" smtClean="0"/>
              <a:t>It</a:t>
            </a:r>
            <a:r>
              <a:rPr lang="de-CH" dirty="0" smtClean="0"/>
              <a:t> </a:t>
            </a:r>
            <a:r>
              <a:rPr lang="de-CH" dirty="0" err="1" smtClean="0"/>
              <a:t>equips</a:t>
            </a:r>
            <a:r>
              <a:rPr lang="de-CH" dirty="0" smtClean="0"/>
              <a:t> </a:t>
            </a:r>
            <a:r>
              <a:rPr lang="de-CH" dirty="0" err="1" smtClean="0"/>
              <a:t>students</a:t>
            </a:r>
            <a:r>
              <a:rPr lang="de-CH" dirty="0" smtClean="0"/>
              <a:t> </a:t>
            </a:r>
            <a:r>
              <a:rPr lang="de-CH" dirty="0" err="1" smtClean="0"/>
              <a:t>with</a:t>
            </a:r>
            <a:r>
              <a:rPr lang="de-CH" dirty="0" smtClean="0"/>
              <a:t> </a:t>
            </a:r>
            <a:r>
              <a:rPr lang="de-CH" dirty="0" err="1" smtClean="0"/>
              <a:t>the</a:t>
            </a:r>
            <a:r>
              <a:rPr lang="de-CH" dirty="0" smtClean="0"/>
              <a:t> </a:t>
            </a:r>
            <a:r>
              <a:rPr lang="de-CH" dirty="0" err="1" smtClean="0"/>
              <a:t>technical</a:t>
            </a:r>
            <a:r>
              <a:rPr lang="de-CH" dirty="0" smtClean="0"/>
              <a:t>, </a:t>
            </a:r>
            <a:r>
              <a:rPr lang="de-CH" dirty="0" err="1" smtClean="0"/>
              <a:t>intellectual</a:t>
            </a:r>
            <a:r>
              <a:rPr lang="de-CH" dirty="0" smtClean="0"/>
              <a:t> </a:t>
            </a:r>
            <a:r>
              <a:rPr lang="de-CH" dirty="0" err="1" smtClean="0"/>
              <a:t>and</a:t>
            </a:r>
            <a:r>
              <a:rPr lang="de-CH" dirty="0" smtClean="0"/>
              <a:t> </a:t>
            </a:r>
            <a:r>
              <a:rPr lang="de-CH" dirty="0" err="1" smtClean="0"/>
              <a:t>artistic</a:t>
            </a:r>
            <a:r>
              <a:rPr lang="de-CH" dirty="0" smtClean="0"/>
              <a:t> </a:t>
            </a:r>
            <a:r>
              <a:rPr lang="de-CH" dirty="0" err="1" smtClean="0"/>
              <a:t>skills</a:t>
            </a:r>
            <a:r>
              <a:rPr lang="de-CH" dirty="0" smtClean="0"/>
              <a:t> </a:t>
            </a:r>
            <a:r>
              <a:rPr lang="de-CH" dirty="0" err="1" smtClean="0"/>
              <a:t>to</a:t>
            </a:r>
            <a:r>
              <a:rPr lang="de-CH" dirty="0" smtClean="0"/>
              <a:t> </a:t>
            </a:r>
            <a:r>
              <a:rPr lang="de-CH" dirty="0" err="1" smtClean="0"/>
              <a:t>master</a:t>
            </a:r>
            <a:r>
              <a:rPr lang="de-CH" dirty="0" smtClean="0"/>
              <a:t> </a:t>
            </a:r>
            <a:r>
              <a:rPr lang="de-CH" dirty="0" err="1" smtClean="0"/>
              <a:t>the</a:t>
            </a:r>
            <a:r>
              <a:rPr lang="de-CH" dirty="0" smtClean="0"/>
              <a:t> digital </a:t>
            </a:r>
            <a:r>
              <a:rPr lang="de-CH" dirty="0" err="1" smtClean="0"/>
              <a:t>chain</a:t>
            </a:r>
            <a:r>
              <a:rPr lang="de-CH" dirty="0" smtClean="0"/>
              <a:t> </a:t>
            </a:r>
            <a:r>
              <a:rPr lang="de-CH" dirty="0" err="1" smtClean="0"/>
              <a:t>from</a:t>
            </a:r>
            <a:r>
              <a:rPr lang="de-CH" dirty="0" smtClean="0"/>
              <a:t> </a:t>
            </a:r>
            <a:r>
              <a:rPr lang="de-CH" dirty="0" err="1" smtClean="0"/>
              <a:t>computational</a:t>
            </a:r>
            <a:r>
              <a:rPr lang="de-CH" dirty="0" smtClean="0"/>
              <a:t> design </a:t>
            </a:r>
            <a:r>
              <a:rPr lang="de-CH" dirty="0" err="1" smtClean="0"/>
              <a:t>to</a:t>
            </a:r>
            <a:r>
              <a:rPr lang="de-CH" dirty="0" smtClean="0"/>
              <a:t> </a:t>
            </a:r>
            <a:r>
              <a:rPr lang="de-CH" dirty="0" err="1" smtClean="0"/>
              <a:t>full</a:t>
            </a:r>
            <a:r>
              <a:rPr lang="de-CH" dirty="0" smtClean="0"/>
              <a:t> </a:t>
            </a:r>
            <a:r>
              <a:rPr lang="de-CH" dirty="0" err="1" smtClean="0"/>
              <a:t>scale</a:t>
            </a:r>
            <a:r>
              <a:rPr lang="de-CH" dirty="0" smtClean="0"/>
              <a:t> </a:t>
            </a:r>
            <a:r>
              <a:rPr lang="de-CH" dirty="0" err="1" smtClean="0"/>
              <a:t>building</a:t>
            </a:r>
            <a:r>
              <a:rPr lang="de-CH" dirty="0" smtClean="0"/>
              <a:t> </a:t>
            </a:r>
            <a:r>
              <a:rPr lang="de-CH" dirty="0" err="1" smtClean="0"/>
              <a:t>tasks</a:t>
            </a:r>
            <a:r>
              <a:rPr lang="de-CH" dirty="0" smtClean="0"/>
              <a:t>.</a:t>
            </a:r>
            <a:endParaRPr lang="en-GB" dirty="0"/>
          </a:p>
        </p:txBody>
      </p:sp>
    </p:spTree>
    <p:extLst>
      <p:ext uri="{BB962C8B-B14F-4D97-AF65-F5344CB8AC3E}">
        <p14:creationId xmlns:p14="http://schemas.microsoft.com/office/powerpoint/2010/main" val="2572056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1343472" y="-315416"/>
            <a:ext cx="9793288" cy="1282700"/>
          </a:xfrm>
        </p:spPr>
        <p:txBody>
          <a:bodyPr/>
          <a:lstStyle/>
          <a:p>
            <a:r>
              <a:rPr lang="en-US" dirty="0" smtClean="0"/>
              <a:t>The MAS Year 2019-2020</a:t>
            </a:r>
            <a:endParaRPr lang="en-GB" dirty="0"/>
          </a:p>
        </p:txBody>
      </p:sp>
      <p:sp>
        <p:nvSpPr>
          <p:cNvPr id="6" name="Inhaltsplatzhalter 5"/>
          <p:cNvSpPr>
            <a:spLocks noGrp="1"/>
          </p:cNvSpPr>
          <p:nvPr>
            <p:ph sz="quarter" idx="13"/>
          </p:nvPr>
        </p:nvSpPr>
        <p:spPr>
          <a:xfrm>
            <a:off x="2567608" y="1556792"/>
            <a:ext cx="9793288" cy="3960813"/>
          </a:xfrm>
        </p:spPr>
        <p:txBody>
          <a:bodyPr/>
          <a:lstStyle/>
          <a:p>
            <a:r>
              <a:rPr lang="de-CH" dirty="0" smtClean="0"/>
              <a:t>Trimester 1	</a:t>
            </a:r>
            <a:r>
              <a:rPr lang="de-CH" b="1" dirty="0" smtClean="0"/>
              <a:t>Digital </a:t>
            </a:r>
            <a:r>
              <a:rPr lang="de-CH" b="1" dirty="0" err="1" smtClean="0"/>
              <a:t>Foundations</a:t>
            </a:r>
            <a:r>
              <a:rPr lang="de-CH" b="1" dirty="0" smtClean="0"/>
              <a:t> </a:t>
            </a:r>
          </a:p>
          <a:p>
            <a:r>
              <a:rPr lang="de-CH" dirty="0"/>
              <a:t>	</a:t>
            </a:r>
            <a:r>
              <a:rPr lang="de-CH" dirty="0" smtClean="0"/>
              <a:t>	</a:t>
            </a:r>
          </a:p>
          <a:p>
            <a:r>
              <a:rPr lang="de-CH" dirty="0" smtClean="0"/>
              <a:t>Trimester 2 	</a:t>
            </a:r>
            <a:r>
              <a:rPr lang="de-CH" b="1" dirty="0" smtClean="0"/>
              <a:t>Design </a:t>
            </a:r>
            <a:r>
              <a:rPr lang="de-CH" b="1" dirty="0" err="1" smtClean="0"/>
              <a:t>and</a:t>
            </a:r>
            <a:r>
              <a:rPr lang="de-CH" b="1" dirty="0" smtClean="0"/>
              <a:t> </a:t>
            </a:r>
            <a:r>
              <a:rPr lang="de-CH" b="1" dirty="0" err="1" smtClean="0"/>
              <a:t>Fabrication</a:t>
            </a:r>
            <a:r>
              <a:rPr lang="de-CH" b="1" dirty="0" smtClean="0"/>
              <a:t> Project 1 </a:t>
            </a:r>
            <a:r>
              <a:rPr lang="de-CH" b="1" dirty="0" smtClean="0"/>
              <a:t>- DBT</a:t>
            </a:r>
            <a:endParaRPr lang="de-CH" b="1" dirty="0" smtClean="0"/>
          </a:p>
          <a:p>
            <a:r>
              <a:rPr lang="de-CH" b="1" dirty="0"/>
              <a:t>	</a:t>
            </a:r>
            <a:r>
              <a:rPr lang="de-CH" b="1" dirty="0" smtClean="0"/>
              <a:t>	Design </a:t>
            </a:r>
            <a:r>
              <a:rPr lang="de-CH" b="1" dirty="0" err="1" smtClean="0"/>
              <a:t>and</a:t>
            </a:r>
            <a:r>
              <a:rPr lang="de-CH" b="1" dirty="0" smtClean="0"/>
              <a:t> </a:t>
            </a:r>
            <a:r>
              <a:rPr lang="de-CH" b="1" dirty="0" err="1" smtClean="0"/>
              <a:t>Fabrication</a:t>
            </a:r>
            <a:r>
              <a:rPr lang="de-CH" b="1" dirty="0" smtClean="0"/>
              <a:t> Project 2 - </a:t>
            </a:r>
            <a:r>
              <a:rPr lang="de-CH" b="1" dirty="0" smtClean="0"/>
              <a:t>GKR</a:t>
            </a:r>
            <a:endParaRPr lang="de-CH" b="1" dirty="0" smtClean="0"/>
          </a:p>
          <a:p>
            <a:endParaRPr lang="de-CH" dirty="0"/>
          </a:p>
          <a:p>
            <a:r>
              <a:rPr lang="de-CH" dirty="0" smtClean="0"/>
              <a:t>Trimester 3 	</a:t>
            </a:r>
            <a:r>
              <a:rPr lang="de-CH" b="1" dirty="0" smtClean="0"/>
              <a:t>Research -  Master Thesis </a:t>
            </a:r>
            <a:r>
              <a:rPr lang="de-CH" dirty="0"/>
              <a:t>	</a:t>
            </a:r>
            <a:endParaRPr lang="de-CH" sz="800" dirty="0" smtClean="0"/>
          </a:p>
          <a:p>
            <a:r>
              <a:rPr lang="de-CH" sz="1400" dirty="0" smtClean="0"/>
              <a:t>				</a:t>
            </a:r>
            <a:r>
              <a:rPr lang="de-CH" dirty="0" smtClean="0"/>
              <a:t>	</a:t>
            </a:r>
            <a:endParaRPr lang="en-GB" dirty="0" smtClean="0"/>
          </a:p>
          <a:p>
            <a:r>
              <a:rPr lang="en-GB" dirty="0"/>
              <a:t>	</a:t>
            </a:r>
          </a:p>
          <a:p>
            <a:r>
              <a:rPr lang="en-GB" dirty="0"/>
              <a:t>	</a:t>
            </a:r>
            <a:endParaRPr lang="en-GB" dirty="0" smtClean="0"/>
          </a:p>
          <a:p>
            <a:r>
              <a:rPr lang="en-GB" dirty="0"/>
              <a:t>	</a:t>
            </a:r>
            <a:endParaRPr lang="en-GB" dirty="0" smtClean="0"/>
          </a:p>
          <a:p>
            <a:endParaRPr lang="en-GB" dirty="0"/>
          </a:p>
        </p:txBody>
      </p:sp>
    </p:spTree>
    <p:extLst>
      <p:ext uri="{BB962C8B-B14F-4D97-AF65-F5344CB8AC3E}">
        <p14:creationId xmlns:p14="http://schemas.microsoft.com/office/powerpoint/2010/main" val="3082497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MAS ETH DFAB: The Design </a:t>
            </a:r>
            <a:r>
              <a:rPr lang="de-CH" dirty="0" err="1" smtClean="0"/>
              <a:t>and</a:t>
            </a:r>
            <a:r>
              <a:rPr lang="de-CH" dirty="0" smtClean="0"/>
              <a:t> </a:t>
            </a:r>
            <a:r>
              <a:rPr lang="de-CH" dirty="0" err="1" smtClean="0"/>
              <a:t>Fabrication</a:t>
            </a:r>
            <a:r>
              <a:rPr lang="de-CH" dirty="0" smtClean="0"/>
              <a:t> Project</a:t>
            </a:r>
            <a:endParaRPr lang="en-GB" dirty="0"/>
          </a:p>
        </p:txBody>
      </p:sp>
      <p:sp>
        <p:nvSpPr>
          <p:cNvPr id="3" name="Content Placeholder 2"/>
          <p:cNvSpPr>
            <a:spLocks noGrp="1"/>
          </p:cNvSpPr>
          <p:nvPr>
            <p:ph sz="quarter" idx="13"/>
          </p:nvPr>
        </p:nvSpPr>
        <p:spPr/>
        <p:txBody>
          <a:bodyPr/>
          <a:lstStyle/>
          <a:p>
            <a:endParaRPr lang="de-CH" dirty="0" smtClean="0"/>
          </a:p>
          <a:p>
            <a:r>
              <a:rPr lang="en-GB" dirty="0"/>
              <a:t>The second </a:t>
            </a:r>
            <a:r>
              <a:rPr lang="en-GB" dirty="0" smtClean="0"/>
              <a:t>trimester </a:t>
            </a:r>
            <a:r>
              <a:rPr lang="en-GB" dirty="0"/>
              <a:t>of the MAS programme is split into </a:t>
            </a:r>
            <a:r>
              <a:rPr lang="en-GB" b="1" dirty="0"/>
              <a:t>two consecutive </a:t>
            </a:r>
            <a:r>
              <a:rPr lang="en-GB" b="1" dirty="0" smtClean="0"/>
              <a:t>full-scale design </a:t>
            </a:r>
            <a:r>
              <a:rPr lang="en-GB" b="1" dirty="0"/>
              <a:t>and fabrication projects</a:t>
            </a:r>
            <a:r>
              <a:rPr lang="en-GB" dirty="0"/>
              <a:t>. </a:t>
            </a:r>
            <a:r>
              <a:rPr lang="en-GB" dirty="0" smtClean="0"/>
              <a:t>The students </a:t>
            </a:r>
            <a:r>
              <a:rPr lang="en-GB" dirty="0"/>
              <a:t>work collaboratively on all aspects from </a:t>
            </a:r>
            <a:r>
              <a:rPr lang="en-GB" dirty="0" smtClean="0"/>
              <a:t>computational design </a:t>
            </a:r>
            <a:r>
              <a:rPr lang="en-GB" dirty="0"/>
              <a:t>to the digital </a:t>
            </a:r>
            <a:r>
              <a:rPr lang="en-GB" dirty="0" smtClean="0"/>
              <a:t>and robotic </a:t>
            </a:r>
            <a:r>
              <a:rPr lang="en-GB" dirty="0"/>
              <a:t>fabrication of their </a:t>
            </a:r>
            <a:r>
              <a:rPr lang="en-GB" b="1" dirty="0"/>
              <a:t>1-1 scale </a:t>
            </a:r>
            <a:r>
              <a:rPr lang="en-GB" dirty="0"/>
              <a:t>structure. </a:t>
            </a:r>
            <a:r>
              <a:rPr lang="en-GB" dirty="0" smtClean="0"/>
              <a:t>They </a:t>
            </a:r>
            <a:r>
              <a:rPr lang="en-GB" dirty="0"/>
              <a:t>acquire </a:t>
            </a:r>
            <a:r>
              <a:rPr lang="en-GB" dirty="0" smtClean="0"/>
              <a:t>in-depth knowledge and experience </a:t>
            </a:r>
            <a:r>
              <a:rPr lang="en-GB" dirty="0"/>
              <a:t>in </a:t>
            </a:r>
            <a:r>
              <a:rPr lang="en-GB" dirty="0" smtClean="0"/>
              <a:t>the project management of digitally driven construction projects and </a:t>
            </a:r>
            <a:r>
              <a:rPr lang="en-GB" dirty="0"/>
              <a:t>develop </a:t>
            </a:r>
            <a:r>
              <a:rPr lang="en-GB" b="1" dirty="0"/>
              <a:t>integrated digital fabrication </a:t>
            </a:r>
            <a:r>
              <a:rPr lang="en-GB" b="1" dirty="0" smtClean="0"/>
              <a:t>processes</a:t>
            </a:r>
            <a:r>
              <a:rPr lang="en-GB" b="1" dirty="0"/>
              <a:t> </a:t>
            </a:r>
            <a:r>
              <a:rPr lang="en-GB" b="1" dirty="0" smtClean="0"/>
              <a:t>at the forefront of architecture</a:t>
            </a:r>
            <a:r>
              <a:rPr lang="en-GB" dirty="0" smtClean="0"/>
              <a:t>.  </a:t>
            </a:r>
            <a:endParaRPr lang="en-GB" b="1" dirty="0"/>
          </a:p>
          <a:p>
            <a:r>
              <a:rPr lang="en-GB" dirty="0"/>
              <a:t> </a:t>
            </a:r>
            <a:r>
              <a:rPr lang="en-GB" dirty="0" smtClean="0"/>
              <a:t>In the past years this has resulted in the double-storey </a:t>
            </a:r>
            <a:r>
              <a:rPr lang="en-GB" b="1" dirty="0" smtClean="0"/>
              <a:t>Robotic Timber Pavilion</a:t>
            </a:r>
            <a:r>
              <a:rPr lang="en-GB" dirty="0" smtClean="0"/>
              <a:t>, </a:t>
            </a:r>
            <a:r>
              <a:rPr lang="en-GB" b="1" dirty="0" smtClean="0"/>
              <a:t>Liquid Metal Pavilion</a:t>
            </a:r>
            <a:r>
              <a:rPr lang="en-GB" dirty="0" smtClean="0"/>
              <a:t>, the </a:t>
            </a:r>
            <a:r>
              <a:rPr lang="en-GB" b="1" dirty="0" smtClean="0"/>
              <a:t>Brick Labyrinth</a:t>
            </a:r>
            <a:r>
              <a:rPr lang="en-GB" dirty="0" smtClean="0"/>
              <a:t>, </a:t>
            </a:r>
            <a:r>
              <a:rPr lang="en-GB" b="1" dirty="0" smtClean="0"/>
              <a:t>Gradual Assemblies </a:t>
            </a:r>
            <a:r>
              <a:rPr lang="en-GB" dirty="0" smtClean="0"/>
              <a:t>for the </a:t>
            </a:r>
            <a:r>
              <a:rPr lang="en-GB" dirty="0" err="1" smtClean="0"/>
              <a:t>Istituto</a:t>
            </a:r>
            <a:r>
              <a:rPr lang="en-GB" dirty="0" smtClean="0"/>
              <a:t> </a:t>
            </a:r>
            <a:r>
              <a:rPr lang="en-GB" dirty="0" err="1" smtClean="0"/>
              <a:t>Svizzero</a:t>
            </a:r>
            <a:r>
              <a:rPr lang="en-GB" dirty="0" smtClean="0"/>
              <a:t> in Rome, </a:t>
            </a:r>
            <a:r>
              <a:rPr lang="en-GB" b="1" dirty="0" smtClean="0"/>
              <a:t>Concrete Choreography </a:t>
            </a:r>
            <a:r>
              <a:rPr lang="en-GB" dirty="0" smtClean="0"/>
              <a:t>for the Origin Festival in Rio and </a:t>
            </a:r>
            <a:r>
              <a:rPr lang="en-GB" b="1" dirty="0" smtClean="0"/>
              <a:t>Up-Sticks </a:t>
            </a:r>
            <a:r>
              <a:rPr lang="en-GB" dirty="0" smtClean="0"/>
              <a:t>for the V&amp;A museum in Dundee. </a:t>
            </a:r>
          </a:p>
          <a:p>
            <a:r>
              <a:rPr lang="en-GB" dirty="0" smtClean="0"/>
              <a:t>These projects have underlined the position of the MAS ETH DFAB as </a:t>
            </a:r>
            <a:r>
              <a:rPr lang="en-GB" b="1" dirty="0" smtClean="0"/>
              <a:t>a world-leading post-graduate Master programme in the field of digital fabrication in architecture</a:t>
            </a:r>
            <a:r>
              <a:rPr lang="en-GB" dirty="0" smtClean="0"/>
              <a:t>. Several international publications have underlined the highly innovative character of all projects.</a:t>
            </a:r>
            <a:endParaRPr lang="en-GB" b="1" dirty="0"/>
          </a:p>
        </p:txBody>
      </p:sp>
    </p:spTree>
    <p:extLst>
      <p:ext uri="{BB962C8B-B14F-4D97-AF65-F5344CB8AC3E}">
        <p14:creationId xmlns:p14="http://schemas.microsoft.com/office/powerpoint/2010/main" val="1698546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a:spLocks noGrp="1"/>
          </p:cNvSpPr>
          <p:nvPr>
            <p:ph type="body" sz="quarter" idx="14"/>
          </p:nvPr>
        </p:nvSpPr>
        <p:spPr>
          <a:xfrm>
            <a:off x="0" y="6021388"/>
            <a:ext cx="12192000" cy="287337"/>
          </a:xfrm>
        </p:spPr>
        <p:txBody>
          <a:bodyPr/>
          <a:lstStyle/>
          <a:p>
            <a:r>
              <a:rPr lang="en-US" dirty="0" smtClean="0"/>
              <a:t>Brick Labyrinth, ETH Zurich</a:t>
            </a:r>
            <a:endParaRPr lang="de-DE" dirty="0"/>
          </a:p>
        </p:txBody>
      </p:sp>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1191" b="11191"/>
          <a:stretch>
            <a:fillRect/>
          </a:stretch>
        </p:blipFill>
        <p:spPr/>
      </p:pic>
    </p:spTree>
    <p:extLst>
      <p:ext uri="{BB962C8B-B14F-4D97-AF65-F5344CB8AC3E}">
        <p14:creationId xmlns:p14="http://schemas.microsoft.com/office/powerpoint/2010/main" val="1472983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844" y="1988840"/>
            <a:ext cx="3806293" cy="25370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04" y="1988840"/>
            <a:ext cx="3827578" cy="253701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0999" y="1988840"/>
            <a:ext cx="3839657" cy="2552373"/>
          </a:xfrm>
          <a:prstGeom prst="rect">
            <a:avLst/>
          </a:prstGeom>
        </p:spPr>
      </p:pic>
    </p:spTree>
    <p:extLst>
      <p:ext uri="{BB962C8B-B14F-4D97-AF65-F5344CB8AC3E}">
        <p14:creationId xmlns:p14="http://schemas.microsoft.com/office/powerpoint/2010/main" val="82969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TH ITA">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50203_GKR_Vorlage_Presentation" id="{FE56DAB1-DEF9-4C3D-8B2A-B54AE5E50E43}" vid="{43CEB0CE-8EEE-4B83-9CDA-0C8E5F9D7D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853</Words>
  <Application>Microsoft Office PowerPoint</Application>
  <PresentationFormat>Widescreen</PresentationFormat>
  <Paragraphs>100</Paragraphs>
  <Slides>39</Slides>
  <Notes>20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ＭＳ Ｐゴシック</vt:lpstr>
      <vt:lpstr>Arial</vt:lpstr>
      <vt:lpstr>Calibri</vt:lpstr>
      <vt:lpstr>Univers 55</vt:lpstr>
      <vt:lpstr>Wingdings</vt:lpstr>
      <vt:lpstr>Office Theme</vt:lpstr>
      <vt:lpstr>PowerPoint Presentation</vt:lpstr>
      <vt:lpstr>Meeting ABB Cobot Lab</vt:lpstr>
      <vt:lpstr>MAS in Architecture and Digital Fabrication  MAS ETH DFAB </vt:lpstr>
      <vt:lpstr>PowerPoint Presentation</vt:lpstr>
      <vt:lpstr>MAS ETH DFAB</vt:lpstr>
      <vt:lpstr>The MAS Year 2019-2020</vt:lpstr>
      <vt:lpstr>MAS ETH DFAB: The Design and Fabrication Project</vt:lpstr>
      <vt:lpstr>PowerPoint Presentation</vt:lpstr>
      <vt:lpstr>PowerPoint Presentation</vt:lpstr>
      <vt:lpstr>reviews as exhibitions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Eggshell Pavillion MAS DFAB T2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Eggshell Pavillion Workflow</vt:lpstr>
      <vt:lpstr>PowerPoint Presentation</vt:lpstr>
      <vt:lpstr>PowerPoint Presentation</vt:lpstr>
      <vt:lpstr>PowerPoint Presentation</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mayerh</dc:creator>
  <cp:lastModifiedBy>apetrus</cp:lastModifiedBy>
  <cp:revision>114</cp:revision>
  <cp:lastPrinted>2014-11-25T13:01:31Z</cp:lastPrinted>
  <dcterms:created xsi:type="dcterms:W3CDTF">2016-09-16T10:41:22Z</dcterms:created>
  <dcterms:modified xsi:type="dcterms:W3CDTF">2021-11-25T12:34:02Z</dcterms:modified>
</cp:coreProperties>
</file>